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61" r:id="rId5"/>
    <p:sldId id="258" r:id="rId6"/>
    <p:sldId id="260"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20"/>
    <p:restoredTop sz="94582"/>
  </p:normalViewPr>
  <p:slideViewPr>
    <p:cSldViewPr snapToGrid="0">
      <p:cViewPr>
        <p:scale>
          <a:sx n="100" d="100"/>
          <a:sy n="100" d="100"/>
        </p:scale>
        <p:origin x="232" y="5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BCB83-B982-0E2E-068D-60EBD383C5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89AC2D-D608-D2FB-C75A-96D595B7F9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0609D31-968D-7791-2EC2-8BFC54D0AB6C}"/>
              </a:ext>
            </a:extLst>
          </p:cNvPr>
          <p:cNvSpPr>
            <a:spLocks noGrp="1"/>
          </p:cNvSpPr>
          <p:nvPr>
            <p:ph type="dt" sz="half" idx="10"/>
          </p:nvPr>
        </p:nvSpPr>
        <p:spPr/>
        <p:txBody>
          <a:bodyPr/>
          <a:lstStyle/>
          <a:p>
            <a:fld id="{4B5DBC50-A592-D14A-A994-EC9DA6A2C97E}" type="datetimeFigureOut">
              <a:rPr lang="en-US" smtClean="0"/>
              <a:t>4/15/2024</a:t>
            </a:fld>
            <a:endParaRPr lang="en-US" dirty="0"/>
          </a:p>
        </p:txBody>
      </p:sp>
      <p:sp>
        <p:nvSpPr>
          <p:cNvPr id="5" name="Footer Placeholder 4">
            <a:extLst>
              <a:ext uri="{FF2B5EF4-FFF2-40B4-BE49-F238E27FC236}">
                <a16:creationId xmlns:a16="http://schemas.microsoft.com/office/drawing/2014/main" id="{90C8490D-5A8A-83F0-0D13-5B1E710A495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493ABE-D9E7-DDA2-F534-48786545CB9A}"/>
              </a:ext>
            </a:extLst>
          </p:cNvPr>
          <p:cNvSpPr>
            <a:spLocks noGrp="1"/>
          </p:cNvSpPr>
          <p:nvPr>
            <p:ph type="sldNum" sz="quarter" idx="12"/>
          </p:nvPr>
        </p:nvSpPr>
        <p:spPr/>
        <p:txBody>
          <a:bodyPr/>
          <a:lstStyle/>
          <a:p>
            <a:fld id="{9AC2771B-F0AB-CC4A-BC70-035B0B1CA916}" type="slidenum">
              <a:rPr lang="en-US" smtClean="0"/>
              <a:t>‹#›</a:t>
            </a:fld>
            <a:endParaRPr lang="en-US" dirty="0"/>
          </a:p>
        </p:txBody>
      </p:sp>
    </p:spTree>
    <p:extLst>
      <p:ext uri="{BB962C8B-B14F-4D97-AF65-F5344CB8AC3E}">
        <p14:creationId xmlns:p14="http://schemas.microsoft.com/office/powerpoint/2010/main" val="329316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BDD89-209D-D1C1-343F-51C79EF360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8DD36F-2C7D-BB08-5F65-4B30A93B4C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984E1E-A196-C909-5976-0981D9DCC6BA}"/>
              </a:ext>
            </a:extLst>
          </p:cNvPr>
          <p:cNvSpPr>
            <a:spLocks noGrp="1"/>
          </p:cNvSpPr>
          <p:nvPr>
            <p:ph type="dt" sz="half" idx="10"/>
          </p:nvPr>
        </p:nvSpPr>
        <p:spPr/>
        <p:txBody>
          <a:bodyPr/>
          <a:lstStyle/>
          <a:p>
            <a:fld id="{4B5DBC50-A592-D14A-A994-EC9DA6A2C97E}" type="datetimeFigureOut">
              <a:rPr lang="en-US" smtClean="0"/>
              <a:t>4/15/2024</a:t>
            </a:fld>
            <a:endParaRPr lang="en-US" dirty="0"/>
          </a:p>
        </p:txBody>
      </p:sp>
      <p:sp>
        <p:nvSpPr>
          <p:cNvPr id="5" name="Footer Placeholder 4">
            <a:extLst>
              <a:ext uri="{FF2B5EF4-FFF2-40B4-BE49-F238E27FC236}">
                <a16:creationId xmlns:a16="http://schemas.microsoft.com/office/drawing/2014/main" id="{1D681719-46A7-9CE0-5AEC-DAE1D0C2860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E28EA53-AEE2-7DA0-5959-048EEAF5355B}"/>
              </a:ext>
            </a:extLst>
          </p:cNvPr>
          <p:cNvSpPr>
            <a:spLocks noGrp="1"/>
          </p:cNvSpPr>
          <p:nvPr>
            <p:ph type="sldNum" sz="quarter" idx="12"/>
          </p:nvPr>
        </p:nvSpPr>
        <p:spPr/>
        <p:txBody>
          <a:bodyPr/>
          <a:lstStyle/>
          <a:p>
            <a:fld id="{9AC2771B-F0AB-CC4A-BC70-035B0B1CA916}" type="slidenum">
              <a:rPr lang="en-US" smtClean="0"/>
              <a:t>‹#›</a:t>
            </a:fld>
            <a:endParaRPr lang="en-US" dirty="0"/>
          </a:p>
        </p:txBody>
      </p:sp>
    </p:spTree>
    <p:extLst>
      <p:ext uri="{BB962C8B-B14F-4D97-AF65-F5344CB8AC3E}">
        <p14:creationId xmlns:p14="http://schemas.microsoft.com/office/powerpoint/2010/main" val="1994185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E44AC6-E44B-C0A7-A2F0-2631F0C540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713B36-F865-18B9-480C-C7609729F4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CB282E-CB6A-2882-0B68-7B8D53DED3B3}"/>
              </a:ext>
            </a:extLst>
          </p:cNvPr>
          <p:cNvSpPr>
            <a:spLocks noGrp="1"/>
          </p:cNvSpPr>
          <p:nvPr>
            <p:ph type="dt" sz="half" idx="10"/>
          </p:nvPr>
        </p:nvSpPr>
        <p:spPr/>
        <p:txBody>
          <a:bodyPr/>
          <a:lstStyle/>
          <a:p>
            <a:fld id="{4B5DBC50-A592-D14A-A994-EC9DA6A2C97E}" type="datetimeFigureOut">
              <a:rPr lang="en-US" smtClean="0"/>
              <a:t>4/15/2024</a:t>
            </a:fld>
            <a:endParaRPr lang="en-US" dirty="0"/>
          </a:p>
        </p:txBody>
      </p:sp>
      <p:sp>
        <p:nvSpPr>
          <p:cNvPr id="5" name="Footer Placeholder 4">
            <a:extLst>
              <a:ext uri="{FF2B5EF4-FFF2-40B4-BE49-F238E27FC236}">
                <a16:creationId xmlns:a16="http://schemas.microsoft.com/office/drawing/2014/main" id="{F7B15CED-16DD-61A6-BA53-871AA240080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7324B40-03CC-FF25-E657-785DC273DC94}"/>
              </a:ext>
            </a:extLst>
          </p:cNvPr>
          <p:cNvSpPr>
            <a:spLocks noGrp="1"/>
          </p:cNvSpPr>
          <p:nvPr>
            <p:ph type="sldNum" sz="quarter" idx="12"/>
          </p:nvPr>
        </p:nvSpPr>
        <p:spPr/>
        <p:txBody>
          <a:bodyPr/>
          <a:lstStyle/>
          <a:p>
            <a:fld id="{9AC2771B-F0AB-CC4A-BC70-035B0B1CA916}" type="slidenum">
              <a:rPr lang="en-US" smtClean="0"/>
              <a:t>‹#›</a:t>
            </a:fld>
            <a:endParaRPr lang="en-US" dirty="0"/>
          </a:p>
        </p:txBody>
      </p:sp>
    </p:spTree>
    <p:extLst>
      <p:ext uri="{BB962C8B-B14F-4D97-AF65-F5344CB8AC3E}">
        <p14:creationId xmlns:p14="http://schemas.microsoft.com/office/powerpoint/2010/main" val="253285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D5A0B-407F-6257-4F09-A78A16E226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98EFDD-9C9E-EBD7-3ADE-84ED4F2EAF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373739-D540-ACEA-E207-CDCCAE42BDA1}"/>
              </a:ext>
            </a:extLst>
          </p:cNvPr>
          <p:cNvSpPr>
            <a:spLocks noGrp="1"/>
          </p:cNvSpPr>
          <p:nvPr>
            <p:ph type="dt" sz="half" idx="10"/>
          </p:nvPr>
        </p:nvSpPr>
        <p:spPr/>
        <p:txBody>
          <a:bodyPr/>
          <a:lstStyle/>
          <a:p>
            <a:fld id="{4B5DBC50-A592-D14A-A994-EC9DA6A2C97E}" type="datetimeFigureOut">
              <a:rPr lang="en-US" smtClean="0"/>
              <a:t>4/15/2024</a:t>
            </a:fld>
            <a:endParaRPr lang="en-US" dirty="0"/>
          </a:p>
        </p:txBody>
      </p:sp>
      <p:sp>
        <p:nvSpPr>
          <p:cNvPr id="5" name="Footer Placeholder 4">
            <a:extLst>
              <a:ext uri="{FF2B5EF4-FFF2-40B4-BE49-F238E27FC236}">
                <a16:creationId xmlns:a16="http://schemas.microsoft.com/office/drawing/2014/main" id="{EBFF1A2D-AF91-0712-DF83-3D93155FA99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CCA1F6-D585-F049-0E9F-D9252840A2E6}"/>
              </a:ext>
            </a:extLst>
          </p:cNvPr>
          <p:cNvSpPr>
            <a:spLocks noGrp="1"/>
          </p:cNvSpPr>
          <p:nvPr>
            <p:ph type="sldNum" sz="quarter" idx="12"/>
          </p:nvPr>
        </p:nvSpPr>
        <p:spPr/>
        <p:txBody>
          <a:bodyPr/>
          <a:lstStyle/>
          <a:p>
            <a:fld id="{9AC2771B-F0AB-CC4A-BC70-035B0B1CA916}" type="slidenum">
              <a:rPr lang="en-US" smtClean="0"/>
              <a:t>‹#›</a:t>
            </a:fld>
            <a:endParaRPr lang="en-US" dirty="0"/>
          </a:p>
        </p:txBody>
      </p:sp>
    </p:spTree>
    <p:extLst>
      <p:ext uri="{BB962C8B-B14F-4D97-AF65-F5344CB8AC3E}">
        <p14:creationId xmlns:p14="http://schemas.microsoft.com/office/powerpoint/2010/main" val="3321190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09628-158D-D543-A69A-333595F736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DC568C-87CB-1B23-9714-8524385443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761A4B-FD75-4710-0256-16CF71A0045D}"/>
              </a:ext>
            </a:extLst>
          </p:cNvPr>
          <p:cNvSpPr>
            <a:spLocks noGrp="1"/>
          </p:cNvSpPr>
          <p:nvPr>
            <p:ph type="dt" sz="half" idx="10"/>
          </p:nvPr>
        </p:nvSpPr>
        <p:spPr/>
        <p:txBody>
          <a:bodyPr/>
          <a:lstStyle/>
          <a:p>
            <a:fld id="{4B5DBC50-A592-D14A-A994-EC9DA6A2C97E}" type="datetimeFigureOut">
              <a:rPr lang="en-US" smtClean="0"/>
              <a:t>4/15/2024</a:t>
            </a:fld>
            <a:endParaRPr lang="en-US" dirty="0"/>
          </a:p>
        </p:txBody>
      </p:sp>
      <p:sp>
        <p:nvSpPr>
          <p:cNvPr id="5" name="Footer Placeholder 4">
            <a:extLst>
              <a:ext uri="{FF2B5EF4-FFF2-40B4-BE49-F238E27FC236}">
                <a16:creationId xmlns:a16="http://schemas.microsoft.com/office/drawing/2014/main" id="{D317DEAD-FADD-D031-4C95-32CC6304CAE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66FA877-665E-CD4D-7B80-2C6C084A90F5}"/>
              </a:ext>
            </a:extLst>
          </p:cNvPr>
          <p:cNvSpPr>
            <a:spLocks noGrp="1"/>
          </p:cNvSpPr>
          <p:nvPr>
            <p:ph type="sldNum" sz="quarter" idx="12"/>
          </p:nvPr>
        </p:nvSpPr>
        <p:spPr/>
        <p:txBody>
          <a:bodyPr/>
          <a:lstStyle/>
          <a:p>
            <a:fld id="{9AC2771B-F0AB-CC4A-BC70-035B0B1CA916}" type="slidenum">
              <a:rPr lang="en-US" smtClean="0"/>
              <a:t>‹#›</a:t>
            </a:fld>
            <a:endParaRPr lang="en-US" dirty="0"/>
          </a:p>
        </p:txBody>
      </p:sp>
    </p:spTree>
    <p:extLst>
      <p:ext uri="{BB962C8B-B14F-4D97-AF65-F5344CB8AC3E}">
        <p14:creationId xmlns:p14="http://schemas.microsoft.com/office/powerpoint/2010/main" val="2262050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DA2C1-0BD8-8AEC-3B26-D70BD1825E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9A489E-5F88-4615-026A-4200A16C03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D456AD-B6BF-06DE-B6AF-3C37F7741C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67F2B0-EA50-D555-34E2-5187EB945769}"/>
              </a:ext>
            </a:extLst>
          </p:cNvPr>
          <p:cNvSpPr>
            <a:spLocks noGrp="1"/>
          </p:cNvSpPr>
          <p:nvPr>
            <p:ph type="dt" sz="half" idx="10"/>
          </p:nvPr>
        </p:nvSpPr>
        <p:spPr/>
        <p:txBody>
          <a:bodyPr/>
          <a:lstStyle/>
          <a:p>
            <a:fld id="{4B5DBC50-A592-D14A-A994-EC9DA6A2C97E}" type="datetimeFigureOut">
              <a:rPr lang="en-US" smtClean="0"/>
              <a:t>4/15/2024</a:t>
            </a:fld>
            <a:endParaRPr lang="en-US" dirty="0"/>
          </a:p>
        </p:txBody>
      </p:sp>
      <p:sp>
        <p:nvSpPr>
          <p:cNvPr id="6" name="Footer Placeholder 5">
            <a:extLst>
              <a:ext uri="{FF2B5EF4-FFF2-40B4-BE49-F238E27FC236}">
                <a16:creationId xmlns:a16="http://schemas.microsoft.com/office/drawing/2014/main" id="{D0DA8E33-7EA8-69BD-BA20-C378B6594DD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82D94A-EF70-1326-A2A1-86CB93320B5B}"/>
              </a:ext>
            </a:extLst>
          </p:cNvPr>
          <p:cNvSpPr>
            <a:spLocks noGrp="1"/>
          </p:cNvSpPr>
          <p:nvPr>
            <p:ph type="sldNum" sz="quarter" idx="12"/>
          </p:nvPr>
        </p:nvSpPr>
        <p:spPr/>
        <p:txBody>
          <a:bodyPr/>
          <a:lstStyle/>
          <a:p>
            <a:fld id="{9AC2771B-F0AB-CC4A-BC70-035B0B1CA916}" type="slidenum">
              <a:rPr lang="en-US" smtClean="0"/>
              <a:t>‹#›</a:t>
            </a:fld>
            <a:endParaRPr lang="en-US" dirty="0"/>
          </a:p>
        </p:txBody>
      </p:sp>
    </p:spTree>
    <p:extLst>
      <p:ext uri="{BB962C8B-B14F-4D97-AF65-F5344CB8AC3E}">
        <p14:creationId xmlns:p14="http://schemas.microsoft.com/office/powerpoint/2010/main" val="1210365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B8596-2581-D058-7697-46079C6E174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8EBDC9-FD7B-5C7C-F9AC-F5581B7B08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B93F58-D594-7805-7EA9-A05415EC74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36185E-343D-3D0C-67CB-A9AD3045FE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B95E4E-9176-BE0E-0E5F-0A920B7515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F2FB83-732A-E4A4-827C-3DD153FDEF03}"/>
              </a:ext>
            </a:extLst>
          </p:cNvPr>
          <p:cNvSpPr>
            <a:spLocks noGrp="1"/>
          </p:cNvSpPr>
          <p:nvPr>
            <p:ph type="dt" sz="half" idx="10"/>
          </p:nvPr>
        </p:nvSpPr>
        <p:spPr/>
        <p:txBody>
          <a:bodyPr/>
          <a:lstStyle/>
          <a:p>
            <a:fld id="{4B5DBC50-A592-D14A-A994-EC9DA6A2C97E}" type="datetimeFigureOut">
              <a:rPr lang="en-US" smtClean="0"/>
              <a:t>4/15/2024</a:t>
            </a:fld>
            <a:endParaRPr lang="en-US" dirty="0"/>
          </a:p>
        </p:txBody>
      </p:sp>
      <p:sp>
        <p:nvSpPr>
          <p:cNvPr id="8" name="Footer Placeholder 7">
            <a:extLst>
              <a:ext uri="{FF2B5EF4-FFF2-40B4-BE49-F238E27FC236}">
                <a16:creationId xmlns:a16="http://schemas.microsoft.com/office/drawing/2014/main" id="{B2BCA47D-E6E0-73E9-1669-1D7932B9547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D9E2BCC-C079-1478-9F0D-1FB593FB550B}"/>
              </a:ext>
            </a:extLst>
          </p:cNvPr>
          <p:cNvSpPr>
            <a:spLocks noGrp="1"/>
          </p:cNvSpPr>
          <p:nvPr>
            <p:ph type="sldNum" sz="quarter" idx="12"/>
          </p:nvPr>
        </p:nvSpPr>
        <p:spPr/>
        <p:txBody>
          <a:bodyPr/>
          <a:lstStyle/>
          <a:p>
            <a:fld id="{9AC2771B-F0AB-CC4A-BC70-035B0B1CA916}" type="slidenum">
              <a:rPr lang="en-US" smtClean="0"/>
              <a:t>‹#›</a:t>
            </a:fld>
            <a:endParaRPr lang="en-US" dirty="0"/>
          </a:p>
        </p:txBody>
      </p:sp>
    </p:spTree>
    <p:extLst>
      <p:ext uri="{BB962C8B-B14F-4D97-AF65-F5344CB8AC3E}">
        <p14:creationId xmlns:p14="http://schemas.microsoft.com/office/powerpoint/2010/main" val="1503891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422FB-BC41-3F12-D5A5-03EFB2673D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239D83-D05E-956F-164C-319EA32D78B0}"/>
              </a:ext>
            </a:extLst>
          </p:cNvPr>
          <p:cNvSpPr>
            <a:spLocks noGrp="1"/>
          </p:cNvSpPr>
          <p:nvPr>
            <p:ph type="dt" sz="half" idx="10"/>
          </p:nvPr>
        </p:nvSpPr>
        <p:spPr/>
        <p:txBody>
          <a:bodyPr/>
          <a:lstStyle/>
          <a:p>
            <a:fld id="{4B5DBC50-A592-D14A-A994-EC9DA6A2C97E}" type="datetimeFigureOut">
              <a:rPr lang="en-US" smtClean="0"/>
              <a:t>4/15/2024</a:t>
            </a:fld>
            <a:endParaRPr lang="en-US" dirty="0"/>
          </a:p>
        </p:txBody>
      </p:sp>
      <p:sp>
        <p:nvSpPr>
          <p:cNvPr id="4" name="Footer Placeholder 3">
            <a:extLst>
              <a:ext uri="{FF2B5EF4-FFF2-40B4-BE49-F238E27FC236}">
                <a16:creationId xmlns:a16="http://schemas.microsoft.com/office/drawing/2014/main" id="{4BAC63B0-8BE6-8C51-29CA-F1B5F650566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A16DB97-A6A9-7081-781E-A08590222C23}"/>
              </a:ext>
            </a:extLst>
          </p:cNvPr>
          <p:cNvSpPr>
            <a:spLocks noGrp="1"/>
          </p:cNvSpPr>
          <p:nvPr>
            <p:ph type="sldNum" sz="quarter" idx="12"/>
          </p:nvPr>
        </p:nvSpPr>
        <p:spPr/>
        <p:txBody>
          <a:bodyPr/>
          <a:lstStyle/>
          <a:p>
            <a:fld id="{9AC2771B-F0AB-CC4A-BC70-035B0B1CA916}" type="slidenum">
              <a:rPr lang="en-US" smtClean="0"/>
              <a:t>‹#›</a:t>
            </a:fld>
            <a:endParaRPr lang="en-US" dirty="0"/>
          </a:p>
        </p:txBody>
      </p:sp>
    </p:spTree>
    <p:extLst>
      <p:ext uri="{BB962C8B-B14F-4D97-AF65-F5344CB8AC3E}">
        <p14:creationId xmlns:p14="http://schemas.microsoft.com/office/powerpoint/2010/main" val="2995395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784026-77BB-9EAE-F1E5-802D9ABA9909}"/>
              </a:ext>
            </a:extLst>
          </p:cNvPr>
          <p:cNvSpPr>
            <a:spLocks noGrp="1"/>
          </p:cNvSpPr>
          <p:nvPr>
            <p:ph type="dt" sz="half" idx="10"/>
          </p:nvPr>
        </p:nvSpPr>
        <p:spPr/>
        <p:txBody>
          <a:bodyPr/>
          <a:lstStyle/>
          <a:p>
            <a:fld id="{4B5DBC50-A592-D14A-A994-EC9DA6A2C97E}" type="datetimeFigureOut">
              <a:rPr lang="en-US" smtClean="0"/>
              <a:t>4/15/2024</a:t>
            </a:fld>
            <a:endParaRPr lang="en-US" dirty="0"/>
          </a:p>
        </p:txBody>
      </p:sp>
      <p:sp>
        <p:nvSpPr>
          <p:cNvPr id="3" name="Footer Placeholder 2">
            <a:extLst>
              <a:ext uri="{FF2B5EF4-FFF2-40B4-BE49-F238E27FC236}">
                <a16:creationId xmlns:a16="http://schemas.microsoft.com/office/drawing/2014/main" id="{53B06E49-257B-71E6-6A64-9583971C374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890F95B-4883-5FF7-E3D8-56856BBC3F3C}"/>
              </a:ext>
            </a:extLst>
          </p:cNvPr>
          <p:cNvSpPr>
            <a:spLocks noGrp="1"/>
          </p:cNvSpPr>
          <p:nvPr>
            <p:ph type="sldNum" sz="quarter" idx="12"/>
          </p:nvPr>
        </p:nvSpPr>
        <p:spPr/>
        <p:txBody>
          <a:bodyPr/>
          <a:lstStyle/>
          <a:p>
            <a:fld id="{9AC2771B-F0AB-CC4A-BC70-035B0B1CA916}" type="slidenum">
              <a:rPr lang="en-US" smtClean="0"/>
              <a:t>‹#›</a:t>
            </a:fld>
            <a:endParaRPr lang="en-US" dirty="0"/>
          </a:p>
        </p:txBody>
      </p:sp>
    </p:spTree>
    <p:extLst>
      <p:ext uri="{BB962C8B-B14F-4D97-AF65-F5344CB8AC3E}">
        <p14:creationId xmlns:p14="http://schemas.microsoft.com/office/powerpoint/2010/main" val="318213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65D83-8E89-F078-FFB7-CC587951E8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4CA0B9-D768-FD4D-F5E4-F37E0BFE88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D7188B-8FF4-E260-3894-94D405281F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7819AD-1B90-2B08-C33E-16399B4FBD98}"/>
              </a:ext>
            </a:extLst>
          </p:cNvPr>
          <p:cNvSpPr>
            <a:spLocks noGrp="1"/>
          </p:cNvSpPr>
          <p:nvPr>
            <p:ph type="dt" sz="half" idx="10"/>
          </p:nvPr>
        </p:nvSpPr>
        <p:spPr/>
        <p:txBody>
          <a:bodyPr/>
          <a:lstStyle/>
          <a:p>
            <a:fld id="{4B5DBC50-A592-D14A-A994-EC9DA6A2C97E}" type="datetimeFigureOut">
              <a:rPr lang="en-US" smtClean="0"/>
              <a:t>4/15/2024</a:t>
            </a:fld>
            <a:endParaRPr lang="en-US" dirty="0"/>
          </a:p>
        </p:txBody>
      </p:sp>
      <p:sp>
        <p:nvSpPr>
          <p:cNvPr id="6" name="Footer Placeholder 5">
            <a:extLst>
              <a:ext uri="{FF2B5EF4-FFF2-40B4-BE49-F238E27FC236}">
                <a16:creationId xmlns:a16="http://schemas.microsoft.com/office/drawing/2014/main" id="{ED8536F6-52A8-41AB-ACEF-02D27B3ACF9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72B9E8F-5789-2B9B-88E0-623AB80B5889}"/>
              </a:ext>
            </a:extLst>
          </p:cNvPr>
          <p:cNvSpPr>
            <a:spLocks noGrp="1"/>
          </p:cNvSpPr>
          <p:nvPr>
            <p:ph type="sldNum" sz="quarter" idx="12"/>
          </p:nvPr>
        </p:nvSpPr>
        <p:spPr/>
        <p:txBody>
          <a:bodyPr/>
          <a:lstStyle/>
          <a:p>
            <a:fld id="{9AC2771B-F0AB-CC4A-BC70-035B0B1CA916}" type="slidenum">
              <a:rPr lang="en-US" smtClean="0"/>
              <a:t>‹#›</a:t>
            </a:fld>
            <a:endParaRPr lang="en-US" dirty="0"/>
          </a:p>
        </p:txBody>
      </p:sp>
    </p:spTree>
    <p:extLst>
      <p:ext uri="{BB962C8B-B14F-4D97-AF65-F5344CB8AC3E}">
        <p14:creationId xmlns:p14="http://schemas.microsoft.com/office/powerpoint/2010/main" val="1267024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8AC9B-857C-7A4F-3C32-C6C04495CE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E6CDCDE-2A17-37D7-D1D5-BCD4C106AD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92EFC38-76EF-2C27-F7C3-516ADBD992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0E333B-21B0-80EC-26F8-14FB7ED29064}"/>
              </a:ext>
            </a:extLst>
          </p:cNvPr>
          <p:cNvSpPr>
            <a:spLocks noGrp="1"/>
          </p:cNvSpPr>
          <p:nvPr>
            <p:ph type="dt" sz="half" idx="10"/>
          </p:nvPr>
        </p:nvSpPr>
        <p:spPr/>
        <p:txBody>
          <a:bodyPr/>
          <a:lstStyle/>
          <a:p>
            <a:fld id="{4B5DBC50-A592-D14A-A994-EC9DA6A2C97E}" type="datetimeFigureOut">
              <a:rPr lang="en-US" smtClean="0"/>
              <a:t>4/15/2024</a:t>
            </a:fld>
            <a:endParaRPr lang="en-US" dirty="0"/>
          </a:p>
        </p:txBody>
      </p:sp>
      <p:sp>
        <p:nvSpPr>
          <p:cNvPr id="6" name="Footer Placeholder 5">
            <a:extLst>
              <a:ext uri="{FF2B5EF4-FFF2-40B4-BE49-F238E27FC236}">
                <a16:creationId xmlns:a16="http://schemas.microsoft.com/office/drawing/2014/main" id="{49AE517B-512C-A9BC-9777-F2FDBFD06BE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43A05E2-BEEB-5DD1-8BDE-1DCB3CFC760B}"/>
              </a:ext>
            </a:extLst>
          </p:cNvPr>
          <p:cNvSpPr>
            <a:spLocks noGrp="1"/>
          </p:cNvSpPr>
          <p:nvPr>
            <p:ph type="sldNum" sz="quarter" idx="12"/>
          </p:nvPr>
        </p:nvSpPr>
        <p:spPr/>
        <p:txBody>
          <a:bodyPr/>
          <a:lstStyle/>
          <a:p>
            <a:fld id="{9AC2771B-F0AB-CC4A-BC70-035B0B1CA916}" type="slidenum">
              <a:rPr lang="en-US" smtClean="0"/>
              <a:t>‹#›</a:t>
            </a:fld>
            <a:endParaRPr lang="en-US" dirty="0"/>
          </a:p>
        </p:txBody>
      </p:sp>
    </p:spTree>
    <p:extLst>
      <p:ext uri="{BB962C8B-B14F-4D97-AF65-F5344CB8AC3E}">
        <p14:creationId xmlns:p14="http://schemas.microsoft.com/office/powerpoint/2010/main" val="990825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61544B-6304-669C-A779-CBAE66A203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710C6F-E9EA-CFDE-3BDC-3DA06CF4B2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0C949D-902B-DC3F-9307-8852E798EE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5DBC50-A592-D14A-A994-EC9DA6A2C97E}" type="datetimeFigureOut">
              <a:rPr lang="en-US" smtClean="0"/>
              <a:t>4/15/2024</a:t>
            </a:fld>
            <a:endParaRPr lang="en-US" dirty="0"/>
          </a:p>
        </p:txBody>
      </p:sp>
      <p:sp>
        <p:nvSpPr>
          <p:cNvPr id="5" name="Footer Placeholder 4">
            <a:extLst>
              <a:ext uri="{FF2B5EF4-FFF2-40B4-BE49-F238E27FC236}">
                <a16:creationId xmlns:a16="http://schemas.microsoft.com/office/drawing/2014/main" id="{77C3B0CB-8C33-4170-1B8B-0431F81901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E3279DB-52B3-7A4B-4359-270A464B5D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C2771B-F0AB-CC4A-BC70-035B0B1CA916}" type="slidenum">
              <a:rPr lang="en-US" smtClean="0"/>
              <a:t>‹#›</a:t>
            </a:fld>
            <a:endParaRPr lang="en-US" dirty="0"/>
          </a:p>
        </p:txBody>
      </p:sp>
    </p:spTree>
    <p:extLst>
      <p:ext uri="{BB962C8B-B14F-4D97-AF65-F5344CB8AC3E}">
        <p14:creationId xmlns:p14="http://schemas.microsoft.com/office/powerpoint/2010/main" val="2777384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biography.com/crime/casey-anthony-muder-trial-timeline-facts"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5964CBE2-084A-47DF-A704-CF5F6217B5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FAA0959-A5D9-5E30-9B07-4A62E16BCD88}"/>
              </a:ext>
            </a:extLst>
          </p:cNvPr>
          <p:cNvSpPr>
            <a:spLocks noGrp="1"/>
          </p:cNvSpPr>
          <p:nvPr>
            <p:ph type="ctrTitle"/>
          </p:nvPr>
        </p:nvSpPr>
        <p:spPr>
          <a:xfrm>
            <a:off x="132347" y="1174819"/>
            <a:ext cx="5957305" cy="2858363"/>
          </a:xfrm>
        </p:spPr>
        <p:txBody>
          <a:bodyPr>
            <a:noAutofit/>
          </a:bodyPr>
          <a:lstStyle/>
          <a:p>
            <a:pPr marL="0" marR="0" algn="ctr">
              <a:lnSpc>
                <a:spcPct val="150000"/>
              </a:lnSpc>
              <a:spcBef>
                <a:spcPts val="0"/>
              </a:spcBef>
              <a:spcAft>
                <a:spcPts val="0"/>
              </a:spcAft>
            </a:pPr>
            <a:r>
              <a:rPr lang="en-US" sz="3600" kern="100" dirty="0">
                <a:solidFill>
                  <a:schemeClr val="bg2"/>
                </a:solidFill>
                <a:effectLst/>
                <a:ea typeface="Calibri" panose="020F0502020204030204" pitchFamily="34" charset="0"/>
                <a:cs typeface="Times New Roman" panose="02020603050405020304" pitchFamily="18" charset="0"/>
              </a:rPr>
              <a:t>Victims of Family, Filicide in the United States: The Caylee Anthony Case</a:t>
            </a:r>
          </a:p>
        </p:txBody>
      </p:sp>
      <p:sp>
        <p:nvSpPr>
          <p:cNvPr id="3" name="Subtitle 2">
            <a:extLst>
              <a:ext uri="{FF2B5EF4-FFF2-40B4-BE49-F238E27FC236}">
                <a16:creationId xmlns:a16="http://schemas.microsoft.com/office/drawing/2014/main" id="{DD6EC124-14D7-B614-0918-DC4FC0F588E6}"/>
              </a:ext>
            </a:extLst>
          </p:cNvPr>
          <p:cNvSpPr>
            <a:spLocks noGrp="1"/>
          </p:cNvSpPr>
          <p:nvPr>
            <p:ph type="subTitle" idx="1"/>
          </p:nvPr>
        </p:nvSpPr>
        <p:spPr>
          <a:xfrm>
            <a:off x="132347" y="4450276"/>
            <a:ext cx="3183523" cy="793821"/>
          </a:xfrm>
        </p:spPr>
        <p:txBody>
          <a:bodyPr>
            <a:normAutofit/>
          </a:bodyPr>
          <a:lstStyle/>
          <a:p>
            <a:pPr algn="l"/>
            <a:r>
              <a:rPr lang="en-US" dirty="0">
                <a:solidFill>
                  <a:schemeClr val="bg2">
                    <a:lumMod val="90000"/>
                  </a:schemeClr>
                </a:solidFill>
              </a:rPr>
              <a:t>By: Madelyn Frye</a:t>
            </a:r>
          </a:p>
        </p:txBody>
      </p:sp>
      <p:pic>
        <p:nvPicPr>
          <p:cNvPr id="1026" name="Picture 2" descr="Casey Anthony Trial Fast Facts - CNN">
            <a:extLst>
              <a:ext uri="{FF2B5EF4-FFF2-40B4-BE49-F238E27FC236}">
                <a16:creationId xmlns:a16="http://schemas.microsoft.com/office/drawing/2014/main" id="{7FE85D19-90D4-617A-603E-A3C7DD9897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532" t="-169" r="18607" b="171"/>
          <a:stretch/>
        </p:blipFill>
        <p:spPr bwMode="auto">
          <a:xfrm>
            <a:off x="6092826" y="841375"/>
            <a:ext cx="5260975" cy="4707593"/>
          </a:xfrm>
          <a:custGeom>
            <a:avLst/>
            <a:gdLst/>
            <a:ahLst/>
            <a:cxnLst/>
            <a:rect l="l" t="t" r="r" b="b"/>
            <a:pathLst>
              <a:path w="5260975" h="4707593">
                <a:moveTo>
                  <a:pt x="0" y="0"/>
                </a:moveTo>
                <a:lnTo>
                  <a:pt x="5260975" y="0"/>
                </a:lnTo>
                <a:lnTo>
                  <a:pt x="5260975" y="3296937"/>
                </a:lnTo>
                <a:lnTo>
                  <a:pt x="5260975" y="3518571"/>
                </a:lnTo>
                <a:lnTo>
                  <a:pt x="5226503"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3" y="3748498"/>
                  <a:pt x="4977440" y="3752627"/>
                </a:cubicBezTo>
                <a:cubicBezTo>
                  <a:pt x="4964094" y="3761268"/>
                  <a:pt x="4949499" y="3768277"/>
                  <a:pt x="4935193" y="3775382"/>
                </a:cubicBezTo>
                <a:cubicBezTo>
                  <a:pt x="4922903" y="3781431"/>
                  <a:pt x="4909845" y="3785943"/>
                  <a:pt x="4897844" y="3792472"/>
                </a:cubicBezTo>
                <a:cubicBezTo>
                  <a:pt x="4888243" y="3797658"/>
                  <a:pt x="4879697" y="3804859"/>
                  <a:pt x="4870767" y="3811388"/>
                </a:cubicBezTo>
                <a:cubicBezTo>
                  <a:pt x="4862990" y="3817052"/>
                  <a:pt x="4854445" y="3821949"/>
                  <a:pt x="4847916"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1" y="4077254"/>
                  <a:pt x="4512727" y="4081479"/>
                  <a:pt x="4502549" y="4089832"/>
                </a:cubicBezTo>
                <a:cubicBezTo>
                  <a:pt x="4491987" y="4098473"/>
                  <a:pt x="4479986" y="4105290"/>
                  <a:pt x="4468944" y="4113356"/>
                </a:cubicBezTo>
                <a:cubicBezTo>
                  <a:pt x="4463087" y="4117676"/>
                  <a:pt x="4458286" y="4123341"/>
                  <a:pt x="4452622"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noFill/>
          <a:effectLst>
            <a:outerShdw blurRad="381000" dist="152400" dir="5400000" algn="t" rotWithShape="0">
              <a:prstClr val="black">
                <a:alpha val="10000"/>
              </a:prstClr>
            </a:outerShdw>
          </a:effectLst>
          <a:extLst>
            <a:ext uri="{909E8E84-426E-40DD-AFC4-6F175D3DCCD1}">
              <a14:hiddenFill xmlns:a14="http://schemas.microsoft.com/office/drawing/2010/main">
                <a:solidFill>
                  <a:srgbClr val="FFFFFF"/>
                </a:solidFill>
              </a14:hiddenFill>
            </a:ext>
          </a:extLst>
        </p:spPr>
      </p:pic>
      <p:sp>
        <p:nvSpPr>
          <p:cNvPr id="1033" name="Freeform: Shape 1032">
            <a:extLst>
              <a:ext uri="{FF2B5EF4-FFF2-40B4-BE49-F238E27FC236}">
                <a16:creationId xmlns:a16="http://schemas.microsoft.com/office/drawing/2014/main" id="{686A5CBB-E03B-4019-8BCD-78975D39E4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35" name="Freeform: Shape 1034">
            <a:extLst>
              <a:ext uri="{FF2B5EF4-FFF2-40B4-BE49-F238E27FC236}">
                <a16:creationId xmlns:a16="http://schemas.microsoft.com/office/drawing/2014/main" id="{94993204-9792-4E61-A83C-73D4379E2B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782986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11" name="Group 10">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19" name="Freeform: Shape 18">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 name="Group 11">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3" name="Group 12">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17" name="Freeform: Shape 16">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4" name="Group 13">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15" name="Freeform: Shape 14">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grpSp>
      <p:sp>
        <p:nvSpPr>
          <p:cNvPr id="2" name="Title 1">
            <a:extLst>
              <a:ext uri="{FF2B5EF4-FFF2-40B4-BE49-F238E27FC236}">
                <a16:creationId xmlns:a16="http://schemas.microsoft.com/office/drawing/2014/main" id="{67F1D184-E013-5C71-B4E4-632EDB99F8DE}"/>
              </a:ext>
            </a:extLst>
          </p:cNvPr>
          <p:cNvSpPr>
            <a:spLocks noGrp="1"/>
          </p:cNvSpPr>
          <p:nvPr>
            <p:ph type="title"/>
          </p:nvPr>
        </p:nvSpPr>
        <p:spPr>
          <a:xfrm>
            <a:off x="827088" y="1641752"/>
            <a:ext cx="2655887" cy="3213277"/>
          </a:xfrm>
        </p:spPr>
        <p:txBody>
          <a:bodyPr anchor="t">
            <a:normAutofit/>
          </a:bodyPr>
          <a:lstStyle/>
          <a:p>
            <a:r>
              <a:rPr lang="en-US" sz="4000" dirty="0"/>
              <a:t>What is Filicide?</a:t>
            </a:r>
          </a:p>
        </p:txBody>
      </p:sp>
      <p:sp>
        <p:nvSpPr>
          <p:cNvPr id="3" name="Content Placeholder 2">
            <a:extLst>
              <a:ext uri="{FF2B5EF4-FFF2-40B4-BE49-F238E27FC236}">
                <a16:creationId xmlns:a16="http://schemas.microsoft.com/office/drawing/2014/main" id="{FA4B0E22-3C74-EA1C-6184-60EA7F10AA30}"/>
              </a:ext>
            </a:extLst>
          </p:cNvPr>
          <p:cNvSpPr>
            <a:spLocks noGrp="1"/>
          </p:cNvSpPr>
          <p:nvPr>
            <p:ph idx="1"/>
          </p:nvPr>
        </p:nvSpPr>
        <p:spPr>
          <a:xfrm>
            <a:off x="4786308" y="808074"/>
            <a:ext cx="7122157" cy="5847907"/>
          </a:xfrm>
        </p:spPr>
        <p:txBody>
          <a:bodyPr>
            <a:normAutofit/>
          </a:bodyPr>
          <a:lstStyle/>
          <a:p>
            <a:r>
              <a:rPr lang="en-US" sz="2400" dirty="0">
                <a:solidFill>
                  <a:schemeClr val="tx2"/>
                </a:solidFill>
                <a:effectLst/>
                <a:ea typeface="Calibri" panose="020F0502020204030204" pitchFamily="34" charset="0"/>
              </a:rPr>
              <a:t>“About 2.5% of all homicide arrests in the United States are for parents who have killed their children (Mariano </a:t>
            </a:r>
            <a:r>
              <a:rPr lang="en-US" sz="2400" i="1" dirty="0">
                <a:solidFill>
                  <a:schemeClr val="tx2"/>
                </a:solidFill>
                <a:effectLst/>
                <a:ea typeface="Calibri" panose="020F0502020204030204" pitchFamily="34" charset="0"/>
              </a:rPr>
              <a:t>et al</a:t>
            </a:r>
            <a:r>
              <a:rPr lang="en-US" sz="2400" dirty="0">
                <a:solidFill>
                  <a:schemeClr val="tx2"/>
                </a:solidFill>
                <a:effectLst/>
                <a:ea typeface="Calibri" panose="020F0502020204030204" pitchFamily="34" charset="0"/>
              </a:rPr>
              <a:t>., 2014). This amounts to an average of about 500 filicide arrests each year” (204)</a:t>
            </a:r>
            <a:r>
              <a:rPr lang="en-US" sz="2400" dirty="0">
                <a:solidFill>
                  <a:schemeClr val="tx2"/>
                </a:solidFill>
                <a:effectLst/>
              </a:rPr>
              <a:t> </a:t>
            </a:r>
          </a:p>
          <a:p>
            <a:r>
              <a:rPr lang="en-US" sz="2400" dirty="0">
                <a:solidFill>
                  <a:schemeClr val="tx2"/>
                </a:solidFill>
              </a:rPr>
              <a:t>Types:</a:t>
            </a:r>
          </a:p>
          <a:p>
            <a:pPr lvl="1"/>
            <a:r>
              <a:rPr lang="en-US" sz="1800" dirty="0">
                <a:solidFill>
                  <a:schemeClr val="tx2"/>
                </a:solidFill>
              </a:rPr>
              <a:t>Altruistic</a:t>
            </a:r>
          </a:p>
          <a:p>
            <a:pPr lvl="1"/>
            <a:r>
              <a:rPr lang="en-US" sz="1800" dirty="0">
                <a:solidFill>
                  <a:schemeClr val="tx2"/>
                </a:solidFill>
              </a:rPr>
              <a:t>Acutely Psychotic</a:t>
            </a:r>
          </a:p>
          <a:p>
            <a:pPr lvl="1"/>
            <a:r>
              <a:rPr lang="en-US" sz="1800" dirty="0">
                <a:solidFill>
                  <a:schemeClr val="tx2"/>
                </a:solidFill>
              </a:rPr>
              <a:t>Unwanted Child</a:t>
            </a:r>
          </a:p>
          <a:p>
            <a:pPr lvl="1"/>
            <a:r>
              <a:rPr lang="en-US" sz="1800" dirty="0">
                <a:solidFill>
                  <a:schemeClr val="tx2"/>
                </a:solidFill>
              </a:rPr>
              <a:t>Child Maltreatment </a:t>
            </a:r>
          </a:p>
          <a:p>
            <a:pPr lvl="1"/>
            <a:r>
              <a:rPr lang="en-US" sz="1800" dirty="0">
                <a:solidFill>
                  <a:schemeClr val="tx2"/>
                </a:solidFill>
              </a:rPr>
              <a:t>Spouse Revenge</a:t>
            </a:r>
          </a:p>
          <a:p>
            <a:r>
              <a:rPr lang="en-US" sz="2400" dirty="0">
                <a:solidFill>
                  <a:schemeClr val="tx2"/>
                </a:solidFill>
              </a:rPr>
              <a:t>Risk Factors:</a:t>
            </a:r>
          </a:p>
          <a:p>
            <a:pPr lvl="1"/>
            <a:r>
              <a:rPr lang="en-US" sz="1800" dirty="0">
                <a:solidFill>
                  <a:schemeClr val="tx2"/>
                </a:solidFill>
                <a:effectLst/>
                <a:ea typeface="Calibri" panose="020F0502020204030204" pitchFamily="34" charset="0"/>
              </a:rPr>
              <a:t>“maternal age of 19 years or younger, education of 12 years or less, single marital status, and late or absent prenatal care” he also includes that ninety percent of filicides are committed by biological parents opposed to stepparents or others (Resnick 2016:204)</a:t>
            </a:r>
            <a:r>
              <a:rPr lang="en-US" sz="1800" dirty="0">
                <a:solidFill>
                  <a:schemeClr val="tx2"/>
                </a:solidFill>
                <a:effectLst/>
              </a:rPr>
              <a:t> </a:t>
            </a:r>
            <a:endParaRPr lang="en-US" sz="1800" dirty="0">
              <a:solidFill>
                <a:schemeClr val="tx2"/>
              </a:solidFill>
            </a:endParaRPr>
          </a:p>
        </p:txBody>
      </p:sp>
    </p:spTree>
    <p:extLst>
      <p:ext uri="{BB962C8B-B14F-4D97-AF65-F5344CB8AC3E}">
        <p14:creationId xmlns:p14="http://schemas.microsoft.com/office/powerpoint/2010/main" val="44056399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11" name="Group 10">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19" name="Freeform: Shape 18">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 name="Group 11">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3" name="Group 12">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17" name="Freeform: Shape 16">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4" name="Group 13">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15" name="Freeform: Shape 14">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grpSp>
      <p:sp>
        <p:nvSpPr>
          <p:cNvPr id="2" name="Title 1">
            <a:extLst>
              <a:ext uri="{FF2B5EF4-FFF2-40B4-BE49-F238E27FC236}">
                <a16:creationId xmlns:a16="http://schemas.microsoft.com/office/drawing/2014/main" id="{67F1D184-E013-5C71-B4E4-632EDB99F8DE}"/>
              </a:ext>
            </a:extLst>
          </p:cNvPr>
          <p:cNvSpPr>
            <a:spLocks noGrp="1"/>
          </p:cNvSpPr>
          <p:nvPr>
            <p:ph type="title"/>
          </p:nvPr>
        </p:nvSpPr>
        <p:spPr>
          <a:xfrm>
            <a:off x="827088" y="1641752"/>
            <a:ext cx="2655887" cy="3213277"/>
          </a:xfrm>
        </p:spPr>
        <p:txBody>
          <a:bodyPr anchor="t">
            <a:normAutofit/>
          </a:bodyPr>
          <a:lstStyle/>
          <a:p>
            <a:pPr algn="ctr"/>
            <a:r>
              <a:rPr lang="en-US" sz="4000" dirty="0"/>
              <a:t>Media and Filicide</a:t>
            </a:r>
          </a:p>
        </p:txBody>
      </p:sp>
      <p:sp>
        <p:nvSpPr>
          <p:cNvPr id="3" name="Content Placeholder 2">
            <a:extLst>
              <a:ext uri="{FF2B5EF4-FFF2-40B4-BE49-F238E27FC236}">
                <a16:creationId xmlns:a16="http://schemas.microsoft.com/office/drawing/2014/main" id="{FA4B0E22-3C74-EA1C-6184-60EA7F10AA30}"/>
              </a:ext>
            </a:extLst>
          </p:cNvPr>
          <p:cNvSpPr>
            <a:spLocks noGrp="1"/>
          </p:cNvSpPr>
          <p:nvPr>
            <p:ph idx="1"/>
          </p:nvPr>
        </p:nvSpPr>
        <p:spPr>
          <a:xfrm>
            <a:off x="4786308" y="808074"/>
            <a:ext cx="7122157" cy="5847907"/>
          </a:xfrm>
        </p:spPr>
        <p:txBody>
          <a:bodyPr>
            <a:normAutofit lnSpcReduction="10000"/>
          </a:bodyPr>
          <a:lstStyle/>
          <a:p>
            <a:r>
              <a:rPr lang="en-US" sz="2400" dirty="0">
                <a:solidFill>
                  <a:schemeClr val="tx2"/>
                </a:solidFill>
              </a:rPr>
              <a:t>When it comes to cases of filicide the media plays a major role in how it is viewed by the public</a:t>
            </a:r>
          </a:p>
          <a:p>
            <a:r>
              <a:rPr lang="en-US" sz="2400" dirty="0">
                <a:solidFill>
                  <a:schemeClr val="tx2"/>
                </a:solidFill>
              </a:rPr>
              <a:t>When there is a trial by media as happened with the Casey Anthony case the public becomes an “armchair jury”</a:t>
            </a:r>
          </a:p>
          <a:p>
            <a:r>
              <a:rPr lang="en-US" sz="2400" dirty="0">
                <a:solidFill>
                  <a:schemeClr val="tx2"/>
                </a:solidFill>
              </a:rPr>
              <a:t>When mothers kill their children, they are viewed as evil, mad, or just bad. Fathers may be shown in a less harsh light by the media because “…</a:t>
            </a:r>
            <a:r>
              <a:rPr lang="en-US" sz="2400" dirty="0">
                <a:solidFill>
                  <a:schemeClr val="tx2"/>
                </a:solidFill>
                <a:effectLst/>
                <a:ea typeface="Calibri" panose="020F0502020204030204" pitchFamily="34" charset="0"/>
              </a:rPr>
              <a:t>they are not expected to have the same unconditional love that mothers have for their children” (Resnick 2016). </a:t>
            </a:r>
            <a:endParaRPr lang="en-US" sz="2400" dirty="0">
              <a:solidFill>
                <a:schemeClr val="tx2"/>
              </a:solidFill>
              <a:ea typeface="Calibri" panose="020F0502020204030204" pitchFamily="34" charset="0"/>
            </a:endParaRPr>
          </a:p>
          <a:p>
            <a:r>
              <a:rPr lang="en-US" sz="2400" dirty="0">
                <a:solidFill>
                  <a:schemeClr val="tx2"/>
                </a:solidFill>
              </a:rPr>
              <a:t>Effects:</a:t>
            </a:r>
          </a:p>
          <a:p>
            <a:pPr lvl="1"/>
            <a:r>
              <a:rPr lang="en-US" sz="2000" dirty="0">
                <a:solidFill>
                  <a:schemeClr val="tx2"/>
                </a:solidFill>
              </a:rPr>
              <a:t>Can affect people involved emotionally, physically, and financially, it can even effect employment. </a:t>
            </a:r>
          </a:p>
          <a:p>
            <a:pPr lvl="1"/>
            <a:r>
              <a:rPr lang="en-US" sz="2000" dirty="0">
                <a:solidFill>
                  <a:schemeClr val="tx2"/>
                </a:solidFill>
              </a:rPr>
              <a:t>Jurors can also experience negative effects in the aftermath of a trial by media and one juror from the Anthony case described their life after the trial as a nightmare and they feared others learning they were a part of the jury.</a:t>
            </a:r>
          </a:p>
        </p:txBody>
      </p:sp>
    </p:spTree>
    <p:extLst>
      <p:ext uri="{BB962C8B-B14F-4D97-AF65-F5344CB8AC3E}">
        <p14:creationId xmlns:p14="http://schemas.microsoft.com/office/powerpoint/2010/main" val="114621910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11" name="Group 10">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19" name="Freeform: Shape 18">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 name="Group 11">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3" name="Group 12">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17" name="Freeform: Shape 16">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4" name="Group 13">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15" name="Freeform: Shape 14">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grpSp>
      <p:sp>
        <p:nvSpPr>
          <p:cNvPr id="2" name="Title 1">
            <a:extLst>
              <a:ext uri="{FF2B5EF4-FFF2-40B4-BE49-F238E27FC236}">
                <a16:creationId xmlns:a16="http://schemas.microsoft.com/office/drawing/2014/main" id="{67F1D184-E013-5C71-B4E4-632EDB99F8DE}"/>
              </a:ext>
            </a:extLst>
          </p:cNvPr>
          <p:cNvSpPr>
            <a:spLocks noGrp="1"/>
          </p:cNvSpPr>
          <p:nvPr>
            <p:ph type="title"/>
          </p:nvPr>
        </p:nvSpPr>
        <p:spPr>
          <a:xfrm>
            <a:off x="827088" y="1641752"/>
            <a:ext cx="2655887" cy="3213277"/>
          </a:xfrm>
        </p:spPr>
        <p:txBody>
          <a:bodyPr anchor="t">
            <a:normAutofit/>
          </a:bodyPr>
          <a:lstStyle/>
          <a:p>
            <a:r>
              <a:rPr lang="en-US" sz="4000" dirty="0"/>
              <a:t>The Victims and Harm</a:t>
            </a:r>
          </a:p>
        </p:txBody>
      </p:sp>
      <p:sp>
        <p:nvSpPr>
          <p:cNvPr id="3" name="Content Placeholder 2">
            <a:extLst>
              <a:ext uri="{FF2B5EF4-FFF2-40B4-BE49-F238E27FC236}">
                <a16:creationId xmlns:a16="http://schemas.microsoft.com/office/drawing/2014/main" id="{FA4B0E22-3C74-EA1C-6184-60EA7F10AA30}"/>
              </a:ext>
            </a:extLst>
          </p:cNvPr>
          <p:cNvSpPr>
            <a:spLocks noGrp="1"/>
          </p:cNvSpPr>
          <p:nvPr>
            <p:ph idx="1"/>
          </p:nvPr>
        </p:nvSpPr>
        <p:spPr>
          <a:xfrm>
            <a:off x="4786308" y="808074"/>
            <a:ext cx="7122157" cy="5847907"/>
          </a:xfrm>
        </p:spPr>
        <p:txBody>
          <a:bodyPr>
            <a:normAutofit/>
          </a:bodyPr>
          <a:lstStyle/>
          <a:p>
            <a:r>
              <a:rPr lang="en-US" sz="2400" dirty="0">
                <a:solidFill>
                  <a:schemeClr val="tx1">
                    <a:alpha val="80000"/>
                  </a:schemeClr>
                </a:solidFill>
              </a:rPr>
              <a:t>Direct Victim: Caylee Antony</a:t>
            </a:r>
          </a:p>
          <a:p>
            <a:pPr lvl="1"/>
            <a:r>
              <a:rPr lang="en-US" sz="2000" dirty="0">
                <a:solidFill>
                  <a:schemeClr val="tx1">
                    <a:alpha val="80000"/>
                  </a:schemeClr>
                </a:solidFill>
              </a:rPr>
              <a:t>Died at age 2, possible victim of filicide by mother but she wasn’t convicted</a:t>
            </a:r>
          </a:p>
          <a:p>
            <a:pPr lvl="1"/>
            <a:r>
              <a:rPr lang="en-US" sz="2000" dirty="0">
                <a:solidFill>
                  <a:schemeClr val="tx1">
                    <a:alpha val="80000"/>
                  </a:schemeClr>
                </a:solidFill>
              </a:rPr>
              <a:t>Caylee had characteristics of an ”ideal victim” for the media: </a:t>
            </a:r>
            <a:r>
              <a:rPr lang="en-US" sz="2000" dirty="0">
                <a:solidFill>
                  <a:schemeClr val="tx2"/>
                </a:solidFill>
                <a:effectLst/>
                <a:ea typeface="Calibri" panose="020F0502020204030204" pitchFamily="34" charset="0"/>
              </a:rPr>
              <a:t>young, innocent, white, female, and vulnerable</a:t>
            </a:r>
            <a:r>
              <a:rPr lang="en-US" sz="2000" dirty="0">
                <a:solidFill>
                  <a:schemeClr val="tx2"/>
                </a:solidFill>
                <a:effectLst/>
              </a:rPr>
              <a:t> </a:t>
            </a:r>
            <a:endParaRPr lang="en-US" sz="2000" dirty="0">
              <a:solidFill>
                <a:schemeClr val="tx2"/>
              </a:solidFill>
            </a:endParaRPr>
          </a:p>
          <a:p>
            <a:pPr lvl="1"/>
            <a:endParaRPr lang="en-US" sz="2000" dirty="0">
              <a:solidFill>
                <a:schemeClr val="tx1">
                  <a:alpha val="80000"/>
                </a:schemeClr>
              </a:solidFill>
            </a:endParaRPr>
          </a:p>
          <a:p>
            <a:r>
              <a:rPr lang="en-US" sz="2400" dirty="0">
                <a:solidFill>
                  <a:schemeClr val="tx1">
                    <a:alpha val="80000"/>
                  </a:schemeClr>
                </a:solidFill>
              </a:rPr>
              <a:t>Secondary Victims:</a:t>
            </a:r>
          </a:p>
          <a:p>
            <a:pPr lvl="1"/>
            <a:r>
              <a:rPr lang="en-US" sz="2000" dirty="0">
                <a:solidFill>
                  <a:schemeClr val="tx1">
                    <a:alpha val="80000"/>
                  </a:schemeClr>
                </a:solidFill>
              </a:rPr>
              <a:t>Grandparents</a:t>
            </a:r>
          </a:p>
          <a:p>
            <a:pPr lvl="2"/>
            <a:r>
              <a:rPr lang="en-US" sz="1600" dirty="0">
                <a:solidFill>
                  <a:schemeClr val="tx1">
                    <a:alpha val="80000"/>
                  </a:schemeClr>
                </a:solidFill>
              </a:rPr>
              <a:t>Lost granddaughter and damaged relationship to daughter</a:t>
            </a:r>
          </a:p>
          <a:p>
            <a:pPr lvl="2"/>
            <a:r>
              <a:rPr lang="en-US" sz="1600" dirty="0">
                <a:solidFill>
                  <a:schemeClr val="tx1">
                    <a:alpha val="80000"/>
                  </a:schemeClr>
                </a:solidFill>
              </a:rPr>
              <a:t>Harassed and called ”baby killers” by public</a:t>
            </a:r>
          </a:p>
          <a:p>
            <a:pPr lvl="2"/>
            <a:r>
              <a:rPr lang="en-US" sz="1600" dirty="0">
                <a:solidFill>
                  <a:schemeClr val="tx1">
                    <a:alpha val="80000"/>
                  </a:schemeClr>
                </a:solidFill>
              </a:rPr>
              <a:t>Reputation damaged</a:t>
            </a:r>
          </a:p>
          <a:p>
            <a:pPr lvl="2"/>
            <a:r>
              <a:rPr lang="en-US" sz="1600" dirty="0">
                <a:solidFill>
                  <a:schemeClr val="tx1">
                    <a:alpha val="80000"/>
                  </a:schemeClr>
                </a:solidFill>
              </a:rPr>
              <a:t>George Anthony tried to kill himself</a:t>
            </a:r>
          </a:p>
          <a:p>
            <a:pPr lvl="1"/>
            <a:r>
              <a:rPr lang="en-US" sz="2000" dirty="0">
                <a:solidFill>
                  <a:schemeClr val="tx1">
                    <a:alpha val="80000"/>
                  </a:schemeClr>
                </a:solidFill>
              </a:rPr>
              <a:t>Zenaida Gonzalez</a:t>
            </a:r>
          </a:p>
          <a:p>
            <a:pPr lvl="2"/>
            <a:r>
              <a:rPr lang="en-US" sz="1600" dirty="0">
                <a:solidFill>
                  <a:schemeClr val="tx1">
                    <a:alpha val="80000"/>
                  </a:schemeClr>
                </a:solidFill>
              </a:rPr>
              <a:t>Accused of kidnapping Caylee Anthony by Casey Anthony</a:t>
            </a:r>
          </a:p>
          <a:p>
            <a:pPr lvl="1"/>
            <a:r>
              <a:rPr lang="en-US" sz="2000" dirty="0">
                <a:solidFill>
                  <a:schemeClr val="tx1">
                    <a:alpha val="80000"/>
                  </a:schemeClr>
                </a:solidFill>
              </a:rPr>
              <a:t>Casey Anthony</a:t>
            </a:r>
          </a:p>
          <a:p>
            <a:pPr lvl="2"/>
            <a:r>
              <a:rPr lang="en-US" sz="1600" dirty="0">
                <a:solidFill>
                  <a:schemeClr val="tx1">
                    <a:alpha val="80000"/>
                  </a:schemeClr>
                </a:solidFill>
              </a:rPr>
              <a:t>Lost daughter and went to jail for years before being found not guilty</a:t>
            </a:r>
          </a:p>
        </p:txBody>
      </p:sp>
    </p:spTree>
    <p:extLst>
      <p:ext uri="{BB962C8B-B14F-4D97-AF65-F5344CB8AC3E}">
        <p14:creationId xmlns:p14="http://schemas.microsoft.com/office/powerpoint/2010/main" val="297422899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11" name="Group 10">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19" name="Freeform: Shape 18">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 name="Group 11">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3" name="Group 12">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17" name="Freeform: Shape 16">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4" name="Group 13">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15" name="Freeform: Shape 14">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grpSp>
      <p:sp>
        <p:nvSpPr>
          <p:cNvPr id="2" name="Title 1">
            <a:extLst>
              <a:ext uri="{FF2B5EF4-FFF2-40B4-BE49-F238E27FC236}">
                <a16:creationId xmlns:a16="http://schemas.microsoft.com/office/drawing/2014/main" id="{3E3C2EAD-2AAC-34EA-CD58-47F80A740CD4}"/>
              </a:ext>
            </a:extLst>
          </p:cNvPr>
          <p:cNvSpPr>
            <a:spLocks noGrp="1"/>
          </p:cNvSpPr>
          <p:nvPr>
            <p:ph type="title"/>
          </p:nvPr>
        </p:nvSpPr>
        <p:spPr>
          <a:xfrm>
            <a:off x="827088" y="1641752"/>
            <a:ext cx="2655887" cy="3213277"/>
          </a:xfrm>
        </p:spPr>
        <p:txBody>
          <a:bodyPr anchor="t">
            <a:normAutofit/>
          </a:bodyPr>
          <a:lstStyle/>
          <a:p>
            <a:r>
              <a:rPr lang="en-US" sz="4000" dirty="0"/>
              <a:t>Resolution and Cost</a:t>
            </a:r>
          </a:p>
        </p:txBody>
      </p:sp>
      <p:sp>
        <p:nvSpPr>
          <p:cNvPr id="3" name="Content Placeholder 2">
            <a:extLst>
              <a:ext uri="{FF2B5EF4-FFF2-40B4-BE49-F238E27FC236}">
                <a16:creationId xmlns:a16="http://schemas.microsoft.com/office/drawing/2014/main" id="{AFF85650-6435-CFC4-5FD7-0D00785E14CB}"/>
              </a:ext>
            </a:extLst>
          </p:cNvPr>
          <p:cNvSpPr>
            <a:spLocks noGrp="1"/>
          </p:cNvSpPr>
          <p:nvPr>
            <p:ph idx="1"/>
          </p:nvPr>
        </p:nvSpPr>
        <p:spPr>
          <a:xfrm>
            <a:off x="5232401" y="1721579"/>
            <a:ext cx="6140449" cy="3952648"/>
          </a:xfrm>
        </p:spPr>
        <p:txBody>
          <a:bodyPr>
            <a:normAutofit/>
          </a:bodyPr>
          <a:lstStyle/>
          <a:p>
            <a:r>
              <a:rPr lang="en-US" sz="2400" dirty="0">
                <a:solidFill>
                  <a:schemeClr val="tx1">
                    <a:alpha val="80000"/>
                  </a:schemeClr>
                </a:solidFill>
              </a:rPr>
              <a:t>Casey Anthony was not convicted for killing Caylee but was found guilty of  four misdemeanor charges of lying to the police and was released 10 days after the trial ended due to good behavior and time served</a:t>
            </a:r>
          </a:p>
          <a:p>
            <a:r>
              <a:rPr lang="en-US" sz="2400" dirty="0">
                <a:solidFill>
                  <a:schemeClr val="tx1">
                    <a:alpha val="80000"/>
                  </a:schemeClr>
                </a:solidFill>
              </a:rPr>
              <a:t>Case cost close to $700,000 </a:t>
            </a:r>
          </a:p>
          <a:p>
            <a:r>
              <a:rPr lang="en-US" sz="2400" dirty="0">
                <a:solidFill>
                  <a:schemeClr val="tx1">
                    <a:alpha val="80000"/>
                  </a:schemeClr>
                </a:solidFill>
              </a:rPr>
              <a:t>Zenaida Gonzalez sued Casey Anthony</a:t>
            </a:r>
          </a:p>
          <a:p>
            <a:r>
              <a:rPr lang="en-US" sz="2400" dirty="0">
                <a:solidFill>
                  <a:schemeClr val="tx1">
                    <a:alpha val="80000"/>
                  </a:schemeClr>
                </a:solidFill>
              </a:rPr>
              <a:t>Damage to reputations, mental health, and people’s ability to live life post case</a:t>
            </a:r>
          </a:p>
        </p:txBody>
      </p:sp>
    </p:spTree>
    <p:extLst>
      <p:ext uri="{BB962C8B-B14F-4D97-AF65-F5344CB8AC3E}">
        <p14:creationId xmlns:p14="http://schemas.microsoft.com/office/powerpoint/2010/main" val="373715435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11" name="Group 10">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19" name="Freeform: Shape 18">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 name="Group 11">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3" name="Group 12">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17" name="Freeform: Shape 16">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4" name="Group 13">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15" name="Freeform: Shape 14">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grpSp>
      <p:sp>
        <p:nvSpPr>
          <p:cNvPr id="2" name="Title 1">
            <a:extLst>
              <a:ext uri="{FF2B5EF4-FFF2-40B4-BE49-F238E27FC236}">
                <a16:creationId xmlns:a16="http://schemas.microsoft.com/office/drawing/2014/main" id="{67471FDB-F72C-0A48-169E-60F91305F8DA}"/>
              </a:ext>
            </a:extLst>
          </p:cNvPr>
          <p:cNvSpPr>
            <a:spLocks noGrp="1"/>
          </p:cNvSpPr>
          <p:nvPr>
            <p:ph type="title"/>
          </p:nvPr>
        </p:nvSpPr>
        <p:spPr>
          <a:xfrm>
            <a:off x="827088" y="1641752"/>
            <a:ext cx="2655887" cy="3213277"/>
          </a:xfrm>
        </p:spPr>
        <p:txBody>
          <a:bodyPr anchor="t">
            <a:normAutofit/>
          </a:bodyPr>
          <a:lstStyle/>
          <a:p>
            <a:r>
              <a:rPr lang="en-US" sz="4000" dirty="0"/>
              <a:t>Prevention</a:t>
            </a:r>
          </a:p>
        </p:txBody>
      </p:sp>
      <p:sp>
        <p:nvSpPr>
          <p:cNvPr id="3" name="Content Placeholder 2">
            <a:extLst>
              <a:ext uri="{FF2B5EF4-FFF2-40B4-BE49-F238E27FC236}">
                <a16:creationId xmlns:a16="http://schemas.microsoft.com/office/drawing/2014/main" id="{A5D038E5-DFAE-C31A-0D40-369C2F3A53CD}"/>
              </a:ext>
            </a:extLst>
          </p:cNvPr>
          <p:cNvSpPr>
            <a:spLocks noGrp="1"/>
          </p:cNvSpPr>
          <p:nvPr>
            <p:ph idx="1"/>
          </p:nvPr>
        </p:nvSpPr>
        <p:spPr>
          <a:xfrm>
            <a:off x="5232401" y="1721579"/>
            <a:ext cx="6140449" cy="3952648"/>
          </a:xfrm>
        </p:spPr>
        <p:txBody>
          <a:bodyPr>
            <a:normAutofit/>
          </a:bodyPr>
          <a:lstStyle/>
          <a:p>
            <a:r>
              <a:rPr lang="en-US" sz="2400" dirty="0">
                <a:solidFill>
                  <a:schemeClr val="tx2"/>
                </a:solidFill>
                <a:effectLst/>
                <a:ea typeface="Calibri" panose="020F0502020204030204" pitchFamily="34" charset="0"/>
              </a:rPr>
              <a:t>In Florida, a new law was put into place in the aftermath of the Casey Anthony case. This new law was made so that anyone found guilty of neglect, and that don’t report their missing child as missing, will face felony charges and up to twenty years in jail. </a:t>
            </a:r>
          </a:p>
          <a:p>
            <a:r>
              <a:rPr lang="en-US" sz="2400" dirty="0">
                <a:solidFill>
                  <a:schemeClr val="tx2"/>
                </a:solidFill>
              </a:rPr>
              <a:t>Better mental health programs and increase availability for everyone but especially new parents</a:t>
            </a:r>
          </a:p>
        </p:txBody>
      </p:sp>
    </p:spTree>
    <p:extLst>
      <p:ext uri="{BB962C8B-B14F-4D97-AF65-F5344CB8AC3E}">
        <p14:creationId xmlns:p14="http://schemas.microsoft.com/office/powerpoint/2010/main" val="222422664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11" name="Group 10">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19" name="Freeform: Shape 18">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 name="Group 11">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3" name="Group 12">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17" name="Freeform: Shape 16">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4" name="Group 13">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15" name="Freeform: Shape 14">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grpSp>
      <p:sp>
        <p:nvSpPr>
          <p:cNvPr id="2" name="Title 1">
            <a:extLst>
              <a:ext uri="{FF2B5EF4-FFF2-40B4-BE49-F238E27FC236}">
                <a16:creationId xmlns:a16="http://schemas.microsoft.com/office/drawing/2014/main" id="{9F20C16A-1A94-DD7A-164F-A80638F5BC05}"/>
              </a:ext>
            </a:extLst>
          </p:cNvPr>
          <p:cNvSpPr>
            <a:spLocks noGrp="1"/>
          </p:cNvSpPr>
          <p:nvPr>
            <p:ph type="title"/>
          </p:nvPr>
        </p:nvSpPr>
        <p:spPr>
          <a:xfrm>
            <a:off x="827088" y="1641752"/>
            <a:ext cx="2655887" cy="3213277"/>
          </a:xfrm>
        </p:spPr>
        <p:txBody>
          <a:bodyPr anchor="t">
            <a:normAutofit/>
          </a:bodyPr>
          <a:lstStyle/>
          <a:p>
            <a:r>
              <a:rPr lang="en-US" sz="4000" dirty="0"/>
              <a:t>References</a:t>
            </a:r>
          </a:p>
        </p:txBody>
      </p:sp>
      <p:sp>
        <p:nvSpPr>
          <p:cNvPr id="3" name="Content Placeholder 2">
            <a:extLst>
              <a:ext uri="{FF2B5EF4-FFF2-40B4-BE49-F238E27FC236}">
                <a16:creationId xmlns:a16="http://schemas.microsoft.com/office/drawing/2014/main" id="{79C55528-1BB2-4B35-0FFE-DF0C5C47619D}"/>
              </a:ext>
            </a:extLst>
          </p:cNvPr>
          <p:cNvSpPr>
            <a:spLocks noGrp="1"/>
          </p:cNvSpPr>
          <p:nvPr>
            <p:ph idx="1"/>
          </p:nvPr>
        </p:nvSpPr>
        <p:spPr>
          <a:xfrm>
            <a:off x="5232401" y="1307240"/>
            <a:ext cx="6132511" cy="4579209"/>
          </a:xfrm>
        </p:spPr>
        <p:txBody>
          <a:bodyPr>
            <a:normAutofit fontScale="70000" lnSpcReduction="20000"/>
          </a:bodyPr>
          <a:lstStyle/>
          <a:p>
            <a:pPr marL="457200" marR="0" indent="-457200">
              <a:lnSpc>
                <a:spcPct val="220000"/>
              </a:lnSpc>
              <a:spcBef>
                <a:spcPts val="900"/>
              </a:spcBef>
              <a:spcAft>
                <a:spcPts val="900"/>
              </a:spcAft>
            </a:pPr>
            <a:r>
              <a:rPr lang="en-US" sz="1800" dirty="0">
                <a:effectLst/>
                <a:latin typeface="Times New Roman" panose="02020603050405020304" pitchFamily="18" charset="0"/>
                <a:ea typeface="Times New Roman" panose="02020603050405020304" pitchFamily="18" charset="0"/>
              </a:rPr>
              <a:t>Liston, Barbara. 2011. “Price tag for Casey Anthony case near $700,000.” Reuters. Retrieved December 13, 2023 (https://www.reuters.com/article/us-crime-anthony-idUSTRE76S72320110729/#:~:text=ORLANDO%2C%20Fla%20(Reuters)%20%2D,agencies%20involved%20in%20the%20case.)</a:t>
            </a:r>
          </a:p>
          <a:p>
            <a:pPr marL="457200" marR="0" indent="-457200">
              <a:lnSpc>
                <a:spcPct val="220000"/>
              </a:lnSpc>
              <a:spcBef>
                <a:spcPts val="900"/>
              </a:spcBef>
              <a:spcAft>
                <a:spcPts val="900"/>
              </a:spcAft>
            </a:pPr>
            <a:r>
              <a:rPr lang="en-US" sz="1800" dirty="0">
                <a:effectLst/>
                <a:latin typeface="Times New Roman" panose="02020603050405020304" pitchFamily="18" charset="0"/>
                <a:ea typeface="Times New Roman" panose="02020603050405020304" pitchFamily="18" charset="0"/>
              </a:rPr>
              <a:t>Ott, Tim. 2020. “Casey Anthony: A Complete Timeline of Her Murder Case and Trial” Hearst Digital Media. Retrieved October 19, 2023 (</a:t>
            </a:r>
            <a:r>
              <a:rPr lang="en-US" sz="1800" u="sng" dirty="0">
                <a:solidFill>
                  <a:srgbClr val="0563C1"/>
                </a:solidFill>
                <a:effectLst/>
                <a:latin typeface="Times New Roman" panose="02020603050405020304" pitchFamily="18" charset="0"/>
                <a:ea typeface="Times New Roman" panose="02020603050405020304" pitchFamily="18" charset="0"/>
                <a:hlinkClick r:id="rId3"/>
              </a:rPr>
              <a:t>https://www.biography.com/crime/casey-anthony-muder-trial-timeline-facts</a:t>
            </a:r>
            <a:r>
              <a:rPr lang="en-US" sz="1800" dirty="0">
                <a:effectLst/>
                <a:latin typeface="Times New Roman" panose="02020603050405020304" pitchFamily="18" charset="0"/>
                <a:ea typeface="Times New Roman" panose="02020603050405020304" pitchFamily="18" charset="0"/>
              </a:rPr>
              <a:t>).</a:t>
            </a:r>
          </a:p>
          <a:p>
            <a:pPr>
              <a:lnSpc>
                <a:spcPct val="220000"/>
              </a:lnSpc>
            </a:pPr>
            <a:r>
              <a:rPr lang="en-US" sz="1800" dirty="0">
                <a:effectLst/>
                <a:latin typeface="Times New Roman" panose="02020603050405020304" pitchFamily="18" charset="0"/>
                <a:ea typeface="Times New Roman" panose="02020603050405020304" pitchFamily="18" charset="0"/>
              </a:rPr>
              <a:t>Resnick, Phillip. 2016. "Filicide in the United States."</a:t>
            </a:r>
            <a:r>
              <a:rPr lang="en-US" sz="1800" i="1" dirty="0">
                <a:effectLst/>
                <a:latin typeface="Times New Roman" panose="02020603050405020304" pitchFamily="18" charset="0"/>
                <a:ea typeface="Times New Roman" panose="02020603050405020304" pitchFamily="18" charset="0"/>
              </a:rPr>
              <a:t> Indian Journal of Psychiatry, Suppl.Suppl</a:t>
            </a:r>
            <a:r>
              <a:rPr lang="en-US" sz="1800" dirty="0">
                <a:effectLst/>
                <a:latin typeface="Times New Roman" panose="02020603050405020304" pitchFamily="18" charset="0"/>
                <a:ea typeface="Times New Roman" panose="02020603050405020304" pitchFamily="18" charset="0"/>
              </a:rPr>
              <a:t> 58.</a:t>
            </a:r>
          </a:p>
          <a:p>
            <a:pPr>
              <a:lnSpc>
                <a:spcPct val="220000"/>
              </a:lnSpc>
            </a:pPr>
            <a:endParaRPr lang="en-US" sz="2400" dirty="0">
              <a:solidFill>
                <a:schemeClr val="tx1">
                  <a:alpha val="80000"/>
                </a:schemeClr>
              </a:solidFill>
            </a:endParaRPr>
          </a:p>
        </p:txBody>
      </p:sp>
    </p:spTree>
    <p:extLst>
      <p:ext uri="{BB962C8B-B14F-4D97-AF65-F5344CB8AC3E}">
        <p14:creationId xmlns:p14="http://schemas.microsoft.com/office/powerpoint/2010/main" val="167347809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497</TotalTime>
  <Words>650</Words>
  <Application>Microsoft Office PowerPoint</Application>
  <PresentationFormat>Widescreen</PresentationFormat>
  <Paragraphs>46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Victims of Family, Filicide in the United States: The Caylee Anthony Case</vt:lpstr>
      <vt:lpstr>What is Filicide?</vt:lpstr>
      <vt:lpstr>Media and Filicide</vt:lpstr>
      <vt:lpstr>The Victims and Harm</vt:lpstr>
      <vt:lpstr>Resolution and Cost</vt:lpstr>
      <vt:lpstr>Prevention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Victimology Project: Caylee Anthony</dc:title>
  <dc:creator>Madelyn Frye</dc:creator>
  <cp:lastModifiedBy>Madelyn Frye</cp:lastModifiedBy>
  <cp:revision>4</cp:revision>
  <dcterms:created xsi:type="dcterms:W3CDTF">2023-12-14T03:17:44Z</dcterms:created>
  <dcterms:modified xsi:type="dcterms:W3CDTF">2024-04-15T12:57:26Z</dcterms:modified>
</cp:coreProperties>
</file>