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notesMasterIdLst>
    <p:notesMasterId r:id="rId16"/>
  </p:notesMasterIdLst>
  <p:sldIdLst>
    <p:sldId id="256" r:id="rId2"/>
    <p:sldId id="257" r:id="rId3"/>
    <p:sldId id="258" r:id="rId4"/>
    <p:sldId id="259" r:id="rId5"/>
    <p:sldId id="266" r:id="rId6"/>
    <p:sldId id="263" r:id="rId7"/>
    <p:sldId id="264" r:id="rId8"/>
    <p:sldId id="265" r:id="rId9"/>
    <p:sldId id="260" r:id="rId10"/>
    <p:sldId id="262" r:id="rId11"/>
    <p:sldId id="268" r:id="rId12"/>
    <p:sldId id="267" r:id="rId13"/>
    <p:sldId id="269" r:id="rId14"/>
    <p:sldId id="26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40D3809-D9C5-BFB8-01D3-6FE666E8DE66}" v="489" dt="2024-04-16T08:50:33.73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file:///C:\Users\cooki\Downloads\2019%20Data.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cooki\Downloads\2019%20Data.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cooki\Downloads\2019%20Data.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Correlation</a:t>
            </a:r>
            <a:r>
              <a:rPr lang="en-US" baseline="0"/>
              <a:t> Between Medicaid Coverage of Children and Juvenile Larceny Theft  Arrests by State</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7.4898705030540996E-2"/>
          <c:y val="8.913718688233635E-2"/>
          <c:w val="0.9058317728956472"/>
          <c:h val="0.81538521297304722"/>
        </c:manualLayout>
      </c:layout>
      <c:scatterChart>
        <c:scatterStyle val="lineMarker"/>
        <c:varyColors val="0"/>
        <c:ser>
          <c:idx val="0"/>
          <c:order val="0"/>
          <c:tx>
            <c:strRef>
              <c:f>Sheet4!$C$1</c:f>
              <c:strCache>
                <c:ptCount val="1"/>
                <c:pt idx="0">
                  <c:v>Medicaid</c:v>
                </c:pt>
              </c:strCache>
            </c:strRef>
          </c:tx>
          <c:spPr>
            <a:ln w="25400" cap="rnd">
              <a:noFill/>
              <a:round/>
            </a:ln>
            <a:effectLst/>
          </c:spPr>
          <c:marker>
            <c:symbol val="circle"/>
            <c:size val="5"/>
            <c:spPr>
              <a:solidFill>
                <a:schemeClr val="accent1"/>
              </a:solidFill>
              <a:ln w="9525">
                <a:solidFill>
                  <a:schemeClr val="accent1"/>
                </a:solidFill>
              </a:ln>
              <a:effectLst/>
            </c:spPr>
          </c:marker>
          <c:dLbls>
            <c:dLbl>
              <c:idx val="0"/>
              <c:layout>
                <c:manualLayout>
                  <c:x val="-3.8716664157971439E-2"/>
                  <c:y val="1.029346073918701E-3"/>
                </c:manualLayout>
              </c:layout>
              <c:tx>
                <c:rich>
                  <a:bodyPr/>
                  <a:lstStyle/>
                  <a:p>
                    <a:r>
                      <a:rPr lang="en-US"/>
                      <a:t>US</a:t>
                    </a:r>
                  </a:p>
                </c:rich>
              </c:tx>
              <c:dLblPos val="r"/>
              <c:showLegendKey val="0"/>
              <c:showVal val="0"/>
              <c:showCatName val="0"/>
              <c:showSerName val="0"/>
              <c:showPercent val="0"/>
              <c:showBubbleSize val="0"/>
              <c:extLst>
                <c:ext xmlns:c15="http://schemas.microsoft.com/office/drawing/2012/chart" uri="{CE6537A1-D6FC-4f65-9D91-7224C49458BB}">
                  <c15:showDataLabelsRange val="1"/>
                </c:ext>
                <c:ext xmlns:c16="http://schemas.microsoft.com/office/drawing/2014/chart" uri="{C3380CC4-5D6E-409C-BE32-E72D297353CC}">
                  <c16:uniqueId val="{00000000-64D2-4F5D-96EA-BB75771B7133}"/>
                </c:ext>
              </c:extLst>
            </c:dLbl>
            <c:dLbl>
              <c:idx val="1"/>
              <c:tx>
                <c:rich>
                  <a:bodyPr/>
                  <a:lstStyle/>
                  <a:p>
                    <a:fld id="{67089BC9-9391-4CCA-BF88-1CE006340896}"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64D2-4F5D-96EA-BB75771B7133}"/>
                </c:ext>
              </c:extLst>
            </c:dLbl>
            <c:dLbl>
              <c:idx val="2"/>
              <c:layout>
                <c:manualLayout>
                  <c:x val="-5.5575754331009974E-2"/>
                  <c:y val="2.9266893451476567E-3"/>
                </c:manualLayout>
              </c:layout>
              <c:tx>
                <c:rich>
                  <a:bodyPr/>
                  <a:lstStyle/>
                  <a:p>
                    <a:fld id="{61233BC3-2161-48D2-A9ED-CD8304267DB2}"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2-64D2-4F5D-96EA-BB75771B7133}"/>
                </c:ext>
              </c:extLst>
            </c:dLbl>
            <c:dLbl>
              <c:idx val="3"/>
              <c:layout>
                <c:manualLayout>
                  <c:x val="-3.365202539472454E-2"/>
                  <c:y val="-1.2252056824683989E-2"/>
                </c:manualLayout>
              </c:layout>
              <c:tx>
                <c:rich>
                  <a:bodyPr/>
                  <a:lstStyle/>
                  <a:p>
                    <a:fld id="{5BD76C6B-3F0D-47E9-AAA9-3A5F73AB0BFB}"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3-64D2-4F5D-96EA-BB75771B7133}"/>
                </c:ext>
              </c:extLst>
            </c:dLbl>
            <c:dLbl>
              <c:idx val="4"/>
              <c:tx>
                <c:rich>
                  <a:bodyPr/>
                  <a:lstStyle/>
                  <a:p>
                    <a:fld id="{85C51D14-EEF7-4107-A4E1-2576CECA6DF2}"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4-64D2-4F5D-96EA-BB75771B7133}"/>
                </c:ext>
              </c:extLst>
            </c:dLbl>
            <c:dLbl>
              <c:idx val="5"/>
              <c:tx>
                <c:rich>
                  <a:bodyPr/>
                  <a:lstStyle/>
                  <a:p>
                    <a:fld id="{0C8F68C7-3B7D-4D84-8A41-B4DB7946B934}"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5-64D2-4F5D-96EA-BB75771B7133}"/>
                </c:ext>
              </c:extLst>
            </c:dLbl>
            <c:dLbl>
              <c:idx val="6"/>
              <c:tx>
                <c:rich>
                  <a:bodyPr/>
                  <a:lstStyle/>
                  <a:p>
                    <a:fld id="{A43494B4-6241-4288-BADC-7857E075488B}"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6-64D2-4F5D-96EA-BB75771B7133}"/>
                </c:ext>
              </c:extLst>
            </c:dLbl>
            <c:dLbl>
              <c:idx val="7"/>
              <c:layout>
                <c:manualLayout>
                  <c:x val="-4.5118993338865626E-2"/>
                  <c:y val="-4.6626837397682353E-3"/>
                </c:manualLayout>
              </c:layout>
              <c:tx>
                <c:rich>
                  <a:bodyPr/>
                  <a:lstStyle/>
                  <a:p>
                    <a:fld id="{FEBA86D6-7E6F-44F4-9636-4B368AC214F5}"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7-64D2-4F5D-96EA-BB75771B7133}"/>
                </c:ext>
              </c:extLst>
            </c:dLbl>
            <c:dLbl>
              <c:idx val="8"/>
              <c:layout>
                <c:manualLayout>
                  <c:x val="-6.928277500602255E-3"/>
                  <c:y val="1.051606243006341E-2"/>
                </c:manualLayout>
              </c:layout>
              <c:tx>
                <c:rich>
                  <a:bodyPr/>
                  <a:lstStyle/>
                  <a:p>
                    <a:fld id="{293BBAA8-5757-4E15-BBE8-2E1BDC3CEE24}"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8-64D2-4F5D-96EA-BB75771B7133}"/>
                </c:ext>
              </c:extLst>
            </c:dLbl>
            <c:dLbl>
              <c:idx val="9"/>
              <c:layout>
                <c:manualLayout>
                  <c:x val="-6.8725449711047092E-3"/>
                  <c:y val="-1.7944086638370854E-2"/>
                </c:manualLayout>
              </c:layout>
              <c:tx>
                <c:rich>
                  <a:bodyPr/>
                  <a:lstStyle/>
                  <a:p>
                    <a:fld id="{7C136992-483E-4761-B29D-9D4182CD538D}"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9-64D2-4F5D-96EA-BB75771B7133}"/>
                </c:ext>
              </c:extLst>
            </c:dLbl>
            <c:dLbl>
              <c:idx val="10"/>
              <c:layout>
                <c:manualLayout>
                  <c:x val="-3.8065317646893616E-2"/>
                  <c:y val="-1.7944086638370854E-2"/>
                </c:manualLayout>
              </c:layout>
              <c:tx>
                <c:rich>
                  <a:bodyPr/>
                  <a:lstStyle/>
                  <a:p>
                    <a:fld id="{D8923E60-8391-4391-989A-45F88E01D379}"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A-64D2-4F5D-96EA-BB75771B7133}"/>
                </c:ext>
              </c:extLst>
            </c:dLbl>
            <c:dLbl>
              <c:idx val="11"/>
              <c:layout>
                <c:manualLayout>
                  <c:x val="-2.9921127499790453E-3"/>
                  <c:y val="-1.4149400095913013E-2"/>
                </c:manualLayout>
              </c:layout>
              <c:tx>
                <c:rich>
                  <a:bodyPr/>
                  <a:lstStyle/>
                  <a:p>
                    <a:fld id="{79368DB9-95EC-4400-BE21-8F29C8E9EC03}"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B-64D2-4F5D-96EA-BB75771B7133}"/>
                </c:ext>
              </c:extLst>
            </c:dLbl>
            <c:dLbl>
              <c:idx val="12"/>
              <c:layout>
                <c:manualLayout>
                  <c:x val="-4.6188882369694491E-3"/>
                  <c:y val="-8.6799719731025442E-4"/>
                </c:manualLayout>
              </c:layout>
              <c:tx>
                <c:rich>
                  <a:bodyPr/>
                  <a:lstStyle/>
                  <a:p>
                    <a:fld id="{C61BC78B-F77C-49BF-BF89-915DD3F90E22}"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C-64D2-4F5D-96EA-BB75771B7133}"/>
                </c:ext>
              </c:extLst>
            </c:dLbl>
            <c:dLbl>
              <c:idx val="13"/>
              <c:layout>
                <c:manualLayout>
                  <c:x val="-2.4456158027612564E-2"/>
                  <c:y val="1.431074897252139E-2"/>
                </c:manualLayout>
              </c:layout>
              <c:tx>
                <c:rich>
                  <a:bodyPr/>
                  <a:lstStyle/>
                  <a:p>
                    <a:fld id="{CDB82739-4C96-42A0-B400-72C0CC61B6F2}"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D-64D2-4F5D-96EA-BB75771B7133}"/>
                </c:ext>
              </c:extLst>
            </c:dLbl>
            <c:dLbl>
              <c:idx val="14"/>
              <c:layout>
                <c:manualLayout>
                  <c:x val="-2.3271841775787595E-2"/>
                  <c:y val="-2.1738773180828834E-2"/>
                </c:manualLayout>
              </c:layout>
              <c:tx>
                <c:rich>
                  <a:bodyPr/>
                  <a:lstStyle/>
                  <a:p>
                    <a:fld id="{72EC07B9-BFA3-44D9-A300-31C90AE22096}"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E-64D2-4F5D-96EA-BB75771B7133}"/>
                </c:ext>
              </c:extLst>
            </c:dLbl>
            <c:dLbl>
              <c:idx val="15"/>
              <c:tx>
                <c:rich>
                  <a:bodyPr/>
                  <a:lstStyle/>
                  <a:p>
                    <a:fld id="{D86361C3-4502-45D4-ADE2-5692B439FCF1}"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F-64D2-4F5D-96EA-BB75771B7133}"/>
                </c:ext>
              </c:extLst>
            </c:dLbl>
            <c:dLbl>
              <c:idx val="16"/>
              <c:layout>
                <c:manualLayout>
                  <c:x val="-3.1690964440452038E-2"/>
                  <c:y val="1.051606243006341E-2"/>
                </c:manualLayout>
              </c:layout>
              <c:tx>
                <c:rich>
                  <a:bodyPr/>
                  <a:lstStyle/>
                  <a:p>
                    <a:fld id="{C56194E6-AAA4-49CF-A9D1-73EC232ACA15}"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0-64D2-4F5D-96EA-BB75771B7133}"/>
                </c:ext>
              </c:extLst>
            </c:dLbl>
            <c:dLbl>
              <c:idx val="17"/>
              <c:layout>
                <c:manualLayout>
                  <c:x val="-1.5734017161230698E-2"/>
                  <c:y val="-1.4149400095912944E-2"/>
                </c:manualLayout>
              </c:layout>
              <c:tx>
                <c:rich>
                  <a:bodyPr/>
                  <a:lstStyle/>
                  <a:p>
                    <a:fld id="{58D462D0-D7B6-4509-B804-DE3F271F901F}"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1-64D2-4F5D-96EA-BB75771B7133}"/>
                </c:ext>
              </c:extLst>
            </c:dLbl>
            <c:dLbl>
              <c:idx val="18"/>
              <c:tx>
                <c:rich>
                  <a:bodyPr/>
                  <a:lstStyle/>
                  <a:p>
                    <a:fld id="{A6FE9FFB-8F42-44C4-8411-6DACC20D89F4}"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2-64D2-4F5D-96EA-BB75771B7133}"/>
                </c:ext>
              </c:extLst>
            </c:dLbl>
            <c:dLbl>
              <c:idx val="19"/>
              <c:layout>
                <c:manualLayout>
                  <c:x val="-7.2522502557333703E-3"/>
                  <c:y val="6.7213758876054986E-3"/>
                </c:manualLayout>
              </c:layout>
              <c:tx>
                <c:rich>
                  <a:bodyPr/>
                  <a:lstStyle/>
                  <a:p>
                    <a:fld id="{378E4E3C-AAEE-47F2-83CE-6D70932CA19C}"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3-64D2-4F5D-96EA-BB75771B7133}"/>
                </c:ext>
              </c:extLst>
            </c:dLbl>
            <c:dLbl>
              <c:idx val="20"/>
              <c:tx>
                <c:rich>
                  <a:bodyPr/>
                  <a:lstStyle/>
                  <a:p>
                    <a:fld id="{BE9B4E86-269F-44B2-A4FD-3426879879B5}"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4-64D2-4F5D-96EA-BB75771B7133}"/>
                </c:ext>
              </c:extLst>
            </c:dLbl>
            <c:dLbl>
              <c:idx val="21"/>
              <c:tx>
                <c:rich>
                  <a:bodyPr/>
                  <a:lstStyle/>
                  <a:p>
                    <a:fld id="{0CA7F8ED-CA88-4982-9C7E-5E0D57EAD82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5-64D2-4F5D-96EA-BB75771B7133}"/>
                </c:ext>
              </c:extLst>
            </c:dLbl>
            <c:dLbl>
              <c:idx val="22"/>
              <c:layout>
                <c:manualLayout>
                  <c:x val="-6.7537403329294532E-2"/>
                  <c:y val="-2.7653404685392098E-3"/>
                </c:manualLayout>
              </c:layout>
              <c:tx>
                <c:rich>
                  <a:bodyPr/>
                  <a:lstStyle/>
                  <a:p>
                    <a:fld id="{7B068971-457A-4629-87F1-179B0129000F}"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6-64D2-4F5D-96EA-BB75771B7133}"/>
                </c:ext>
              </c:extLst>
            </c:dLbl>
            <c:dLbl>
              <c:idx val="23"/>
              <c:layout>
                <c:manualLayout>
                  <c:x val="6.9769886090608807E-3"/>
                  <c:y val="-1.4149400095913013E-2"/>
                </c:manualLayout>
              </c:layout>
              <c:tx>
                <c:rich>
                  <a:bodyPr/>
                  <a:lstStyle/>
                  <a:p>
                    <a:fld id="{7EDB48BD-CE8D-4EAA-BBD4-5F77B2F29442}"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7-64D2-4F5D-96EA-BB75771B7133}"/>
                </c:ext>
              </c:extLst>
            </c:dLbl>
            <c:dLbl>
              <c:idx val="24"/>
              <c:tx>
                <c:rich>
                  <a:bodyPr/>
                  <a:lstStyle/>
                  <a:p>
                    <a:fld id="{9C359949-0BEA-4250-A5AC-9BF11057B169}"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8-64D2-4F5D-96EA-BB75771B7133}"/>
                </c:ext>
              </c:extLst>
            </c:dLbl>
            <c:dLbl>
              <c:idx val="25"/>
              <c:layout>
                <c:manualLayout>
                  <c:x val="-5.1796145327617825E-3"/>
                  <c:y val="1.2413405701292434E-2"/>
                </c:manualLayout>
              </c:layout>
              <c:tx>
                <c:rich>
                  <a:bodyPr/>
                  <a:lstStyle/>
                  <a:p>
                    <a:fld id="{D364EF66-C7CE-4487-B685-1E1E1F24C108}"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9-64D2-4F5D-96EA-BB75771B7133}"/>
                </c:ext>
              </c:extLst>
            </c:dLbl>
            <c:dLbl>
              <c:idx val="26"/>
              <c:tx>
                <c:rich>
                  <a:bodyPr/>
                  <a:lstStyle/>
                  <a:p>
                    <a:fld id="{04183DCF-9BF4-44DA-A79A-86872C8F235B}"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A-64D2-4F5D-96EA-BB75771B7133}"/>
                </c:ext>
              </c:extLst>
            </c:dLbl>
            <c:dLbl>
              <c:idx val="27"/>
              <c:tx>
                <c:rich>
                  <a:bodyPr/>
                  <a:lstStyle/>
                  <a:p>
                    <a:fld id="{F84F25A3-0AC3-4126-AAE0-270B70CD3307}"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B-64D2-4F5D-96EA-BB75771B7133}"/>
                </c:ext>
              </c:extLst>
            </c:dLbl>
            <c:dLbl>
              <c:idx val="28"/>
              <c:layout>
                <c:manualLayout>
                  <c:x val="-2.9792547727012415E-2"/>
                  <c:y val="1.6208092243750347E-2"/>
                </c:manualLayout>
              </c:layout>
              <c:tx>
                <c:rich>
                  <a:bodyPr/>
                  <a:lstStyle/>
                  <a:p>
                    <a:fld id="{DF32463A-E99F-417C-801F-B3EE681E8441}"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C-64D2-4F5D-96EA-BB75771B7133}"/>
                </c:ext>
              </c:extLst>
            </c:dLbl>
            <c:dLbl>
              <c:idx val="29"/>
              <c:layout>
                <c:manualLayout>
                  <c:x val="-6.3249509268495221E-2"/>
                  <c:y val="2.0002778786208188E-2"/>
                </c:manualLayout>
              </c:layout>
              <c:tx>
                <c:rich>
                  <a:bodyPr/>
                  <a:lstStyle/>
                  <a:p>
                    <a:fld id="{C9BA0740-E087-4C57-AE47-CA17F73C58E9}"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D-64D2-4F5D-96EA-BB75771B7133}"/>
                </c:ext>
              </c:extLst>
            </c:dLbl>
            <c:dLbl>
              <c:idx val="30"/>
              <c:layout>
                <c:manualLayout>
                  <c:x val="-7.9648806073178147E-2"/>
                  <c:y val="-1.9841429909599879E-2"/>
                </c:manualLayout>
              </c:layout>
              <c:tx>
                <c:rich>
                  <a:bodyPr/>
                  <a:lstStyle/>
                  <a:p>
                    <a:fld id="{5F0972AB-64B6-438A-A1D5-75D478E5E655}"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E-64D2-4F5D-96EA-BB75771B7133}"/>
                </c:ext>
              </c:extLst>
            </c:dLbl>
            <c:dLbl>
              <c:idx val="31"/>
              <c:tx>
                <c:rich>
                  <a:bodyPr/>
                  <a:lstStyle/>
                  <a:p>
                    <a:fld id="{5D25B0B9-E10F-4C01-A772-7F1B443B7C38}"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F-64D2-4F5D-96EA-BB75771B7133}"/>
                </c:ext>
              </c:extLst>
            </c:dLbl>
            <c:dLbl>
              <c:idx val="32"/>
              <c:layout>
                <c:manualLayout>
                  <c:x val="-1.1658521086863317E-2"/>
                  <c:y val="-2.9328146265744589E-2"/>
                </c:manualLayout>
              </c:layout>
              <c:tx>
                <c:rich>
                  <a:bodyPr/>
                  <a:lstStyle/>
                  <a:p>
                    <a:fld id="{B81C54AC-E1CA-4ED9-806F-07336E23E7C3}"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20-64D2-4F5D-96EA-BB75771B7133}"/>
                </c:ext>
              </c:extLst>
            </c:dLbl>
            <c:dLbl>
              <c:idx val="33"/>
              <c:layout>
                <c:manualLayout>
                  <c:x val="5.8866935733372068E-3"/>
                  <c:y val="-1.0354713553455066E-2"/>
                </c:manualLayout>
              </c:layout>
              <c:tx>
                <c:rich>
                  <a:bodyPr/>
                  <a:lstStyle/>
                  <a:p>
                    <a:r>
                      <a:rPr lang="en-US"/>
                      <a:t>NC</a:t>
                    </a:r>
                  </a:p>
                </c:rich>
              </c:tx>
              <c:dLblPos val="r"/>
              <c:showLegendKey val="0"/>
              <c:showVal val="0"/>
              <c:showCatName val="0"/>
              <c:showSerName val="0"/>
              <c:showPercent val="0"/>
              <c:showBubbleSize val="0"/>
              <c:extLst>
                <c:ext xmlns:c15="http://schemas.microsoft.com/office/drawing/2012/chart" uri="{CE6537A1-D6FC-4f65-9D91-7224C49458BB}">
                  <c15:showDataLabelsRange val="1"/>
                </c:ext>
                <c:ext xmlns:c16="http://schemas.microsoft.com/office/drawing/2014/chart" uri="{C3380CC4-5D6E-409C-BE32-E72D297353CC}">
                  <c16:uniqueId val="{00000021-64D2-4F5D-96EA-BB75771B7133}"/>
                </c:ext>
              </c:extLst>
            </c:dLbl>
            <c:dLbl>
              <c:idx val="34"/>
              <c:tx>
                <c:rich>
                  <a:bodyPr/>
                  <a:lstStyle/>
                  <a:p>
                    <a:fld id="{D49BA7D3-221B-44A3-A5BB-71788ADAD024}"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2-64D2-4F5D-96EA-BB75771B7133}"/>
                </c:ext>
              </c:extLst>
            </c:dLbl>
            <c:dLbl>
              <c:idx val="35"/>
              <c:layout>
                <c:manualLayout>
                  <c:x val="-1.5079159939633333E-2"/>
                  <c:y val="1.0516062430063479E-2"/>
                </c:manualLayout>
              </c:layout>
              <c:tx>
                <c:rich>
                  <a:bodyPr/>
                  <a:lstStyle/>
                  <a:p>
                    <a:fld id="{3DF8D5ED-FE7C-4685-B7E0-DA022B0B8622}"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23-64D2-4F5D-96EA-BB75771B7133}"/>
                </c:ext>
              </c:extLst>
            </c:dLbl>
            <c:dLbl>
              <c:idx val="36"/>
              <c:layout>
                <c:manualLayout>
                  <c:x val="-4.1673998931866324E-2"/>
                  <c:y val="-3.881486262188933E-2"/>
                </c:manualLayout>
              </c:layout>
              <c:tx>
                <c:rich>
                  <a:bodyPr/>
                  <a:lstStyle/>
                  <a:p>
                    <a:fld id="{EBFB5B43-0D29-4379-ABBE-FCAA11FF2418}"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24-64D2-4F5D-96EA-BB75771B7133}"/>
                </c:ext>
              </c:extLst>
            </c:dLbl>
            <c:dLbl>
              <c:idx val="37"/>
              <c:layout>
                <c:manualLayout>
                  <c:x val="-3.7968334268791409E-3"/>
                  <c:y val="-6.5600270109971905E-3"/>
                </c:manualLayout>
              </c:layout>
              <c:tx>
                <c:rich>
                  <a:bodyPr/>
                  <a:lstStyle/>
                  <a:p>
                    <a:fld id="{E6492121-983F-49CC-A208-BD82E221E2FD}"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25-64D2-4F5D-96EA-BB75771B7133}"/>
                </c:ext>
              </c:extLst>
            </c:dLbl>
            <c:dLbl>
              <c:idx val="38"/>
              <c:layout>
                <c:manualLayout>
                  <c:x val="-8.2184636165321109E-2"/>
                  <c:y val="-1.2252056824683989E-2"/>
                </c:manualLayout>
              </c:layout>
              <c:tx>
                <c:rich>
                  <a:bodyPr/>
                  <a:lstStyle/>
                  <a:p>
                    <a:fld id="{215064EF-E55A-4D18-9464-9F3DD1CE2E38}"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26-64D2-4F5D-96EA-BB75771B7133}"/>
                </c:ext>
              </c:extLst>
            </c:dLbl>
            <c:dLbl>
              <c:idx val="39"/>
              <c:layout>
                <c:manualLayout>
                  <c:x val="-6.1755153393913569E-2"/>
                  <c:y val="4.8240326163765425E-3"/>
                </c:manualLayout>
              </c:layout>
              <c:tx>
                <c:rich>
                  <a:bodyPr/>
                  <a:lstStyle/>
                  <a:p>
                    <a:fld id="{75D25595-73C2-4525-9B26-4CFFB1ADBBA3}"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27-64D2-4F5D-96EA-BB75771B7133}"/>
                </c:ext>
              </c:extLst>
            </c:dLbl>
            <c:dLbl>
              <c:idx val="40"/>
              <c:layout>
                <c:manualLayout>
                  <c:x val="-1.9325254603309458E-2"/>
                  <c:y val="-2.3636116452057754E-2"/>
                </c:manualLayout>
              </c:layout>
              <c:tx>
                <c:rich>
                  <a:bodyPr/>
                  <a:lstStyle/>
                  <a:p>
                    <a:fld id="{7B2E4EA3-C750-4E47-9C09-E6989691823B}"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28-64D2-4F5D-96EA-BB75771B7133}"/>
                </c:ext>
              </c:extLst>
            </c:dLbl>
            <c:dLbl>
              <c:idx val="41"/>
              <c:tx>
                <c:rich>
                  <a:bodyPr/>
                  <a:lstStyle/>
                  <a:p>
                    <a:fld id="{4FDD32B4-DCF8-4EBD-A966-3540E96461F0}"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9-64D2-4F5D-96EA-BB75771B7133}"/>
                </c:ext>
              </c:extLst>
            </c:dLbl>
            <c:dLbl>
              <c:idx val="42"/>
              <c:layout>
                <c:manualLayout>
                  <c:x val="-4.9880613900395001E-3"/>
                  <c:y val="-8.6799719731032402E-4"/>
                </c:manualLayout>
              </c:layout>
              <c:tx>
                <c:rich>
                  <a:bodyPr/>
                  <a:lstStyle/>
                  <a:p>
                    <a:fld id="{9C45783F-B32C-48FF-9427-9D7ACA74FAA4}"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2A-64D2-4F5D-96EA-BB75771B7133}"/>
                </c:ext>
              </c:extLst>
            </c:dLbl>
            <c:dLbl>
              <c:idx val="43"/>
              <c:layout>
                <c:manualLayout>
                  <c:x val="-3.3742535900306354E-2"/>
                  <c:y val="1.0516062430063479E-2"/>
                </c:manualLayout>
              </c:layout>
              <c:tx>
                <c:rich>
                  <a:bodyPr/>
                  <a:lstStyle/>
                  <a:p>
                    <a:fld id="{11BA0747-261D-4D61-B92F-51E47FBF15DE}"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2B-64D2-4F5D-96EA-BB75771B7133}"/>
                </c:ext>
              </c:extLst>
            </c:dLbl>
            <c:dLbl>
              <c:idx val="44"/>
              <c:tx>
                <c:rich>
                  <a:bodyPr/>
                  <a:lstStyle/>
                  <a:p>
                    <a:fld id="{ABEEFFA0-0E70-4BA6-831E-2DD1195C2252}"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C-64D2-4F5D-96EA-BB75771B7133}"/>
                </c:ext>
              </c:extLst>
            </c:dLbl>
            <c:dLbl>
              <c:idx val="45"/>
              <c:tx>
                <c:rich>
                  <a:bodyPr/>
                  <a:lstStyle/>
                  <a:p>
                    <a:fld id="{7ED4FACB-024B-482A-B162-F79A405B13B0}"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D-64D2-4F5D-96EA-BB75771B7133}"/>
                </c:ext>
              </c:extLst>
            </c:dLbl>
            <c:dLbl>
              <c:idx val="46"/>
              <c:layout>
                <c:manualLayout>
                  <c:x val="-9.9761227800790001E-3"/>
                  <c:y val="-2.7653404685392797E-3"/>
                </c:manualLayout>
              </c:layout>
              <c:tx>
                <c:rich>
                  <a:bodyPr/>
                  <a:lstStyle/>
                  <a:p>
                    <a:fld id="{B7D43E76-A469-42FC-A470-A09A87339AB4}"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2E-64D2-4F5D-96EA-BB75771B7133}"/>
                </c:ext>
              </c:extLst>
            </c:dLbl>
            <c:dLbl>
              <c:idx val="47"/>
              <c:layout>
                <c:manualLayout>
                  <c:x val="-7.0045367156688743E-2"/>
                  <c:y val="-1.9841429909599879E-2"/>
                </c:manualLayout>
              </c:layout>
              <c:tx>
                <c:rich>
                  <a:bodyPr/>
                  <a:lstStyle/>
                  <a:p>
                    <a:fld id="{EFF6E82B-6BB3-4837-9B53-BE12F398B444}"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2F-64D2-4F5D-96EA-BB75771B7133}"/>
                </c:ext>
              </c:extLst>
            </c:dLbl>
            <c:dLbl>
              <c:idx val="48"/>
              <c:layout>
                <c:manualLayout>
                  <c:x val="-1.763243387467028E-2"/>
                  <c:y val="-3.1225489536973544E-2"/>
                </c:manualLayout>
              </c:layout>
              <c:tx>
                <c:rich>
                  <a:bodyPr/>
                  <a:lstStyle/>
                  <a:p>
                    <a:fld id="{0AF09F9B-1B99-4C63-BA89-2BED8A74C30D}"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30-64D2-4F5D-96EA-BB75771B7133}"/>
                </c:ext>
              </c:extLst>
            </c:dLbl>
            <c:dLbl>
              <c:idx val="49"/>
              <c:layout>
                <c:manualLayout>
                  <c:x val="-5.2040249418428962E-2"/>
                  <c:y val="-2.3636116452057789E-2"/>
                </c:manualLayout>
              </c:layout>
              <c:tx>
                <c:rich>
                  <a:bodyPr/>
                  <a:lstStyle/>
                  <a:p>
                    <a:fld id="{8941CDCB-F3DB-4642-94B8-156DA70B0320}"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31-64D2-4F5D-96EA-BB75771B7133}"/>
                </c:ext>
              </c:extLst>
            </c:dLbl>
            <c:dLbl>
              <c:idx val="50"/>
              <c:tx>
                <c:rich>
                  <a:bodyPr/>
                  <a:lstStyle/>
                  <a:p>
                    <a:fld id="{0968AA1F-F003-4401-AC59-A305D79F0514}"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2-64D2-4F5D-96EA-BB75771B7133}"/>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1"/>
                </a:solidFill>
                <a:prstDash val="sysDot"/>
              </a:ln>
              <a:effectLst/>
            </c:spPr>
            <c:trendlineType val="linear"/>
            <c:dispRSqr val="0"/>
            <c:dispEq val="0"/>
          </c:trendline>
          <c:xVal>
            <c:numRef>
              <c:f>Sheet4!$B$2:$B$52</c:f>
              <c:numCache>
                <c:formatCode>0</c:formatCode>
                <c:ptCount val="51"/>
                <c:pt idx="0">
                  <c:v>270</c:v>
                </c:pt>
                <c:pt idx="1">
                  <c:v>785</c:v>
                </c:pt>
                <c:pt idx="2">
                  <c:v>205</c:v>
                </c:pt>
                <c:pt idx="3">
                  <c:v>343</c:v>
                </c:pt>
                <c:pt idx="4">
                  <c:v>387</c:v>
                </c:pt>
                <c:pt idx="5">
                  <c:v>74</c:v>
                </c:pt>
                <c:pt idx="6">
                  <c:v>466</c:v>
                </c:pt>
                <c:pt idx="7">
                  <c:v>270</c:v>
                </c:pt>
                <c:pt idx="8">
                  <c:v>352</c:v>
                </c:pt>
                <c:pt idx="9">
                  <c:v>347</c:v>
                </c:pt>
                <c:pt idx="10">
                  <c:v>302</c:v>
                </c:pt>
                <c:pt idx="11">
                  <c:v>240</c:v>
                </c:pt>
                <c:pt idx="12">
                  <c:v>342</c:v>
                </c:pt>
                <c:pt idx="13">
                  <c:v>334</c:v>
                </c:pt>
                <c:pt idx="14">
                  <c:v>241</c:v>
                </c:pt>
                <c:pt idx="15">
                  <c:v>500</c:v>
                </c:pt>
                <c:pt idx="16">
                  <c:v>240</c:v>
                </c:pt>
                <c:pt idx="17">
                  <c:v>158</c:v>
                </c:pt>
                <c:pt idx="18">
                  <c:v>453</c:v>
                </c:pt>
                <c:pt idx="19">
                  <c:v>352</c:v>
                </c:pt>
                <c:pt idx="20">
                  <c:v>443</c:v>
                </c:pt>
                <c:pt idx="21">
                  <c:v>73</c:v>
                </c:pt>
                <c:pt idx="22">
                  <c:v>208</c:v>
                </c:pt>
                <c:pt idx="23">
                  <c:v>560</c:v>
                </c:pt>
                <c:pt idx="24">
                  <c:v>292</c:v>
                </c:pt>
                <c:pt idx="25">
                  <c:v>342</c:v>
                </c:pt>
                <c:pt idx="26">
                  <c:v>588</c:v>
                </c:pt>
                <c:pt idx="27">
                  <c:v>807</c:v>
                </c:pt>
                <c:pt idx="28">
                  <c:v>295</c:v>
                </c:pt>
                <c:pt idx="29">
                  <c:v>170</c:v>
                </c:pt>
                <c:pt idx="30">
                  <c:v>176</c:v>
                </c:pt>
                <c:pt idx="31">
                  <c:v>142</c:v>
                </c:pt>
                <c:pt idx="32">
                  <c:v>254</c:v>
                </c:pt>
                <c:pt idx="33">
                  <c:v>253</c:v>
                </c:pt>
                <c:pt idx="34">
                  <c:v>565</c:v>
                </c:pt>
                <c:pt idx="35">
                  <c:v>275</c:v>
                </c:pt>
                <c:pt idx="36">
                  <c:v>239</c:v>
                </c:pt>
                <c:pt idx="37">
                  <c:v>355</c:v>
                </c:pt>
                <c:pt idx="38">
                  <c:v>278</c:v>
                </c:pt>
                <c:pt idx="39">
                  <c:v>239</c:v>
                </c:pt>
                <c:pt idx="40">
                  <c:v>323</c:v>
                </c:pt>
                <c:pt idx="41">
                  <c:v>471</c:v>
                </c:pt>
                <c:pt idx="42">
                  <c:v>362</c:v>
                </c:pt>
                <c:pt idx="43">
                  <c:v>227</c:v>
                </c:pt>
                <c:pt idx="44">
                  <c:v>533</c:v>
                </c:pt>
                <c:pt idx="45">
                  <c:v>143</c:v>
                </c:pt>
                <c:pt idx="46">
                  <c:v>287</c:v>
                </c:pt>
                <c:pt idx="47">
                  <c:v>192</c:v>
                </c:pt>
                <c:pt idx="48">
                  <c:v>21</c:v>
                </c:pt>
                <c:pt idx="49">
                  <c:v>545</c:v>
                </c:pt>
                <c:pt idx="50">
                  <c:v>446</c:v>
                </c:pt>
              </c:numCache>
            </c:numRef>
          </c:xVal>
          <c:yVal>
            <c:numRef>
              <c:f>Sheet4!$C$2:$C$52</c:f>
              <c:numCache>
                <c:formatCode>General</c:formatCode>
                <c:ptCount val="51"/>
                <c:pt idx="0">
                  <c:v>0.375</c:v>
                </c:pt>
                <c:pt idx="1">
                  <c:v>0.43</c:v>
                </c:pt>
                <c:pt idx="2">
                  <c:v>0.36699999999999999</c:v>
                </c:pt>
                <c:pt idx="3">
                  <c:v>0.371</c:v>
                </c:pt>
                <c:pt idx="4">
                  <c:v>0.50600000000000001</c:v>
                </c:pt>
                <c:pt idx="5">
                  <c:v>0.42</c:v>
                </c:pt>
                <c:pt idx="6">
                  <c:v>0.312</c:v>
                </c:pt>
                <c:pt idx="7">
                  <c:v>0.36</c:v>
                </c:pt>
                <c:pt idx="8">
                  <c:v>0.39600000000000002</c:v>
                </c:pt>
                <c:pt idx="9">
                  <c:v>0.40400000000000003</c:v>
                </c:pt>
                <c:pt idx="10">
                  <c:v>0.38400000000000001</c:v>
                </c:pt>
                <c:pt idx="11">
                  <c:v>0.316</c:v>
                </c:pt>
                <c:pt idx="12">
                  <c:v>0.34599999999999997</c:v>
                </c:pt>
                <c:pt idx="13">
                  <c:v>0.34399999999999997</c:v>
                </c:pt>
                <c:pt idx="14">
                  <c:v>0.32800000000000001</c:v>
                </c:pt>
                <c:pt idx="15">
                  <c:v>0.36</c:v>
                </c:pt>
                <c:pt idx="16">
                  <c:v>0.3</c:v>
                </c:pt>
                <c:pt idx="17">
                  <c:v>0.43</c:v>
                </c:pt>
                <c:pt idx="18">
                  <c:v>0.51500000000000001</c:v>
                </c:pt>
                <c:pt idx="19">
                  <c:v>0.36199999999999999</c:v>
                </c:pt>
                <c:pt idx="20">
                  <c:v>0.34399999999999997</c:v>
                </c:pt>
                <c:pt idx="21">
                  <c:v>0.34499999999999997</c:v>
                </c:pt>
                <c:pt idx="22">
                  <c:v>0.372</c:v>
                </c:pt>
                <c:pt idx="23">
                  <c:v>0.30099999999999999</c:v>
                </c:pt>
                <c:pt idx="24">
                  <c:v>0.51600000000000001</c:v>
                </c:pt>
                <c:pt idx="25">
                  <c:v>0.318</c:v>
                </c:pt>
                <c:pt idx="26">
                  <c:v>0.42099999999999999</c:v>
                </c:pt>
                <c:pt idx="27">
                  <c:v>0.26500000000000001</c:v>
                </c:pt>
                <c:pt idx="28">
                  <c:v>0.32300000000000001</c:v>
                </c:pt>
                <c:pt idx="29">
                  <c:v>0.29499999999999998</c:v>
                </c:pt>
                <c:pt idx="30">
                  <c:v>0.313</c:v>
                </c:pt>
                <c:pt idx="31">
                  <c:v>0.55600000000000005</c:v>
                </c:pt>
                <c:pt idx="32">
                  <c:v>0.41</c:v>
                </c:pt>
                <c:pt idx="33">
                  <c:v>0.41</c:v>
                </c:pt>
                <c:pt idx="34">
                  <c:v>0.21099999999999999</c:v>
                </c:pt>
                <c:pt idx="35">
                  <c:v>0.35899999999999999</c:v>
                </c:pt>
                <c:pt idx="36">
                  <c:v>0.41199999999999998</c:v>
                </c:pt>
                <c:pt idx="37">
                  <c:v>0.36799999999999999</c:v>
                </c:pt>
                <c:pt idx="38">
                  <c:v>0.378</c:v>
                </c:pt>
                <c:pt idx="39">
                  <c:v>0.316</c:v>
                </c:pt>
                <c:pt idx="40">
                  <c:v>0.42</c:v>
                </c:pt>
                <c:pt idx="41">
                  <c:v>0.28599999999999998</c:v>
                </c:pt>
                <c:pt idx="42">
                  <c:v>0.40100000000000002</c:v>
                </c:pt>
                <c:pt idx="43">
                  <c:v>0.36399999999999999</c:v>
                </c:pt>
                <c:pt idx="44">
                  <c:v>0.153</c:v>
                </c:pt>
                <c:pt idx="45">
                  <c:v>0.45200000000000001</c:v>
                </c:pt>
                <c:pt idx="46">
                  <c:v>0.27800000000000002</c:v>
                </c:pt>
                <c:pt idx="47">
                  <c:v>0.38700000000000001</c:v>
                </c:pt>
                <c:pt idx="48">
                  <c:v>0.46899999999999997</c:v>
                </c:pt>
                <c:pt idx="49">
                  <c:v>0.29399999999999998</c:v>
                </c:pt>
                <c:pt idx="50">
                  <c:v>0.22700000000000001</c:v>
                </c:pt>
              </c:numCache>
            </c:numRef>
          </c:yVal>
          <c:smooth val="0"/>
          <c:extLst>
            <c:ext xmlns:c15="http://schemas.microsoft.com/office/drawing/2012/chart" uri="{02D57815-91ED-43cb-92C2-25804820EDAC}">
              <c15:datalabelsRange>
                <c15:f>Sheet4!$A$2:$A$52</c15:f>
                <c15:dlblRangeCache>
                  <c:ptCount val="51"/>
                  <c:pt idx="0">
                    <c:v>United States</c:v>
                  </c:pt>
                  <c:pt idx="1">
                    <c:v>Alabama</c:v>
                  </c:pt>
                  <c:pt idx="2">
                    <c:v>Alaska</c:v>
                  </c:pt>
                  <c:pt idx="3">
                    <c:v>Arizona</c:v>
                  </c:pt>
                  <c:pt idx="4">
                    <c:v>Arkansas</c:v>
                  </c:pt>
                  <c:pt idx="5">
                    <c:v>California</c:v>
                  </c:pt>
                  <c:pt idx="6">
                    <c:v>Colorado</c:v>
                  </c:pt>
                  <c:pt idx="7">
                    <c:v>Connecticut</c:v>
                  </c:pt>
                  <c:pt idx="8">
                    <c:v>Delaware</c:v>
                  </c:pt>
                  <c:pt idx="9">
                    <c:v>Florida</c:v>
                  </c:pt>
                  <c:pt idx="10">
                    <c:v>Georgia</c:v>
                  </c:pt>
                  <c:pt idx="11">
                    <c:v>Hawaii</c:v>
                  </c:pt>
                  <c:pt idx="12">
                    <c:v>Idaho</c:v>
                  </c:pt>
                  <c:pt idx="13">
                    <c:v>Illinois</c:v>
                  </c:pt>
                  <c:pt idx="14">
                    <c:v>Indiana</c:v>
                  </c:pt>
                  <c:pt idx="15">
                    <c:v>Iowa</c:v>
                  </c:pt>
                  <c:pt idx="16">
                    <c:v>Kansas</c:v>
                  </c:pt>
                  <c:pt idx="17">
                    <c:v>Kentucky</c:v>
                  </c:pt>
                  <c:pt idx="18">
                    <c:v>Louisiana</c:v>
                  </c:pt>
                  <c:pt idx="19">
                    <c:v>Maine</c:v>
                  </c:pt>
                  <c:pt idx="20">
                    <c:v>Maryland</c:v>
                  </c:pt>
                  <c:pt idx="21">
                    <c:v>Massachusetts</c:v>
                  </c:pt>
                  <c:pt idx="22">
                    <c:v>Michigan</c:v>
                  </c:pt>
                  <c:pt idx="23">
                    <c:v>Minnesota</c:v>
                  </c:pt>
                  <c:pt idx="24">
                    <c:v>Mississippi</c:v>
                  </c:pt>
                  <c:pt idx="25">
                    <c:v>Missouri</c:v>
                  </c:pt>
                  <c:pt idx="26">
                    <c:v>Montana</c:v>
                  </c:pt>
                  <c:pt idx="27">
                    <c:v>Nebraska</c:v>
                  </c:pt>
                  <c:pt idx="28">
                    <c:v>Nevada</c:v>
                  </c:pt>
                  <c:pt idx="29">
                    <c:v>New Hampshire</c:v>
                  </c:pt>
                  <c:pt idx="30">
                    <c:v>New Jersey</c:v>
                  </c:pt>
                  <c:pt idx="31">
                    <c:v>New Mexico</c:v>
                  </c:pt>
                  <c:pt idx="32">
                    <c:v>New York</c:v>
                  </c:pt>
                  <c:pt idx="33">
                    <c:v>North Carolina</c:v>
                  </c:pt>
                  <c:pt idx="34">
                    <c:v>North Dakota</c:v>
                  </c:pt>
                  <c:pt idx="35">
                    <c:v>Ohio</c:v>
                  </c:pt>
                  <c:pt idx="36">
                    <c:v>Oklahoma</c:v>
                  </c:pt>
                  <c:pt idx="37">
                    <c:v>Oregon</c:v>
                  </c:pt>
                  <c:pt idx="38">
                    <c:v>Pennsylvania</c:v>
                  </c:pt>
                  <c:pt idx="39">
                    <c:v>Rhode Island</c:v>
                  </c:pt>
                  <c:pt idx="40">
                    <c:v>South Carolina</c:v>
                  </c:pt>
                  <c:pt idx="41">
                    <c:v>South Dakota</c:v>
                  </c:pt>
                  <c:pt idx="42">
                    <c:v>Tennessee</c:v>
                  </c:pt>
                  <c:pt idx="43">
                    <c:v>Texas</c:v>
                  </c:pt>
                  <c:pt idx="44">
                    <c:v>Utah</c:v>
                  </c:pt>
                  <c:pt idx="45">
                    <c:v>Vermont</c:v>
                  </c:pt>
                  <c:pt idx="46">
                    <c:v>Virginia</c:v>
                  </c:pt>
                  <c:pt idx="47">
                    <c:v>Washington</c:v>
                  </c:pt>
                  <c:pt idx="48">
                    <c:v>West Virginia</c:v>
                  </c:pt>
                  <c:pt idx="49">
                    <c:v>Wisconsin</c:v>
                  </c:pt>
                  <c:pt idx="50">
                    <c:v>Wyoming</c:v>
                  </c:pt>
                </c15:dlblRangeCache>
              </c15:datalabelsRange>
            </c:ext>
            <c:ext xmlns:c16="http://schemas.microsoft.com/office/drawing/2014/chart" uri="{C3380CC4-5D6E-409C-BE32-E72D297353CC}">
              <c16:uniqueId val="{00000033-64D2-4F5D-96EA-BB75771B7133}"/>
            </c:ext>
          </c:extLst>
        </c:ser>
        <c:dLbls>
          <c:dLblPos val="t"/>
          <c:showLegendKey val="0"/>
          <c:showVal val="1"/>
          <c:showCatName val="0"/>
          <c:showSerName val="0"/>
          <c:showPercent val="0"/>
          <c:showBubbleSize val="0"/>
        </c:dLbls>
        <c:axId val="1375500175"/>
        <c:axId val="1768744495"/>
      </c:scatterChart>
      <c:valAx>
        <c:axId val="1375500175"/>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Juvenile</a:t>
                </a:r>
                <a:r>
                  <a:rPr lang="en-US" baseline="0"/>
                  <a:t> Larceny Theft Arrests</a:t>
                </a:r>
                <a:endParaRPr lang="en-US"/>
              </a:p>
            </c:rich>
          </c:tx>
          <c:layout>
            <c:manualLayout>
              <c:xMode val="edge"/>
              <c:yMode val="edge"/>
              <c:x val="0.4287708651400049"/>
              <c:y val="0.94662773378032938"/>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68744495"/>
        <c:crosses val="autoZero"/>
        <c:crossBetween val="midCat"/>
      </c:valAx>
      <c:valAx>
        <c:axId val="176874449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baseline="0"/>
                  <a:t>Medicaid Coverage of Children 0-18</a:t>
                </a:r>
                <a:endParaRPr lang="en-US"/>
              </a:p>
            </c:rich>
          </c:tx>
          <c:layout>
            <c:manualLayout>
              <c:xMode val="edge"/>
              <c:yMode val="edge"/>
              <c:x val="1.6719758849294414E-2"/>
              <c:y val="0.30283585590350137"/>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75500175"/>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Correlation Between Medicaid Coverage of Children and Juvenile</a:t>
            </a:r>
            <a:r>
              <a:rPr lang="en-US" baseline="0"/>
              <a:t> Drug Abuse Crime Arrests by State</a:t>
            </a:r>
            <a:r>
              <a:rPr lang="en-US"/>
              <a:t>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6.5464641897719861E-2"/>
          <c:y val="0.10144439640814475"/>
          <c:w val="0.9145144826468582"/>
          <c:h val="0.82131338133813381"/>
        </c:manualLayout>
      </c:layout>
      <c:scatterChart>
        <c:scatterStyle val="lineMarker"/>
        <c:varyColors val="0"/>
        <c:ser>
          <c:idx val="0"/>
          <c:order val="0"/>
          <c:tx>
            <c:strRef>
              <c:f>Sheet4!$G$1</c:f>
              <c:strCache>
                <c:ptCount val="1"/>
                <c:pt idx="0">
                  <c:v>Medicaid</c:v>
                </c:pt>
              </c:strCache>
            </c:strRef>
          </c:tx>
          <c:spPr>
            <a:ln w="19050" cap="rnd">
              <a:noFill/>
              <a:round/>
            </a:ln>
            <a:effectLst/>
          </c:spPr>
          <c:marker>
            <c:symbol val="circle"/>
            <c:size val="5"/>
            <c:spPr>
              <a:solidFill>
                <a:schemeClr val="accent1"/>
              </a:solidFill>
              <a:ln w="9525">
                <a:solidFill>
                  <a:schemeClr val="accent1"/>
                </a:solidFill>
              </a:ln>
              <a:effectLst/>
            </c:spPr>
          </c:marker>
          <c:dLbls>
            <c:dLbl>
              <c:idx val="0"/>
              <c:layout>
                <c:manualLayout>
                  <c:x val="-1.217814808723965E-3"/>
                  <c:y val="7.4074074074073392E-3"/>
                </c:manualLayout>
              </c:layout>
              <c:tx>
                <c:rich>
                  <a:bodyPr/>
                  <a:lstStyle/>
                  <a:p>
                    <a:r>
                      <a:rPr lang="en-US"/>
                      <a:t>US</a:t>
                    </a:r>
                  </a:p>
                </c:rich>
              </c:tx>
              <c:dLblPos val="r"/>
              <c:showLegendKey val="0"/>
              <c:showVal val="0"/>
              <c:showCatName val="0"/>
              <c:showSerName val="0"/>
              <c:showPercent val="0"/>
              <c:showBubbleSize val="0"/>
              <c:extLst>
                <c:ext xmlns:c15="http://schemas.microsoft.com/office/drawing/2012/chart" uri="{CE6537A1-D6FC-4f65-9D91-7224C49458BB}">
                  <c15:showDataLabelsRange val="1"/>
                </c:ext>
                <c:ext xmlns:c16="http://schemas.microsoft.com/office/drawing/2014/chart" uri="{C3380CC4-5D6E-409C-BE32-E72D297353CC}">
                  <c16:uniqueId val="{00000000-504C-41DA-A613-FE6A817F02E3}"/>
                </c:ext>
              </c:extLst>
            </c:dLbl>
            <c:dLbl>
              <c:idx val="1"/>
              <c:tx>
                <c:rich>
                  <a:bodyPr/>
                  <a:lstStyle/>
                  <a:p>
                    <a:fld id="{021734A3-D6B8-4832-9F2E-1DEA07CCF181}"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504C-41DA-A613-FE6A817F02E3}"/>
                </c:ext>
              </c:extLst>
            </c:dLbl>
            <c:dLbl>
              <c:idx val="2"/>
              <c:layout>
                <c:manualLayout>
                  <c:x val="-4.7494777540234678E-2"/>
                  <c:y val="-3.7037037037037038E-3"/>
                </c:manualLayout>
              </c:layout>
              <c:tx>
                <c:rich>
                  <a:bodyPr/>
                  <a:lstStyle/>
                  <a:p>
                    <a:fld id="{485E3229-48DD-49C1-AEAD-499E45F180DC}"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2-504C-41DA-A613-FE6A817F02E3}"/>
                </c:ext>
              </c:extLst>
            </c:dLbl>
            <c:dLbl>
              <c:idx val="3"/>
              <c:tx>
                <c:rich>
                  <a:bodyPr/>
                  <a:lstStyle/>
                  <a:p>
                    <a:fld id="{CF4FF519-BCD0-471A-BC5E-EF0289AFF7BE}"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504C-41DA-A613-FE6A817F02E3}"/>
                </c:ext>
              </c:extLst>
            </c:dLbl>
            <c:dLbl>
              <c:idx val="4"/>
              <c:tx>
                <c:rich>
                  <a:bodyPr/>
                  <a:lstStyle/>
                  <a:p>
                    <a:fld id="{5CD0FC21-A05D-494D-9A82-6E0B02D79458}"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4-504C-41DA-A613-FE6A817F02E3}"/>
                </c:ext>
              </c:extLst>
            </c:dLbl>
            <c:dLbl>
              <c:idx val="5"/>
              <c:tx>
                <c:rich>
                  <a:bodyPr/>
                  <a:lstStyle/>
                  <a:p>
                    <a:fld id="{97DF0963-06D9-4328-BC1C-EE3315B98C75}"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5-504C-41DA-A613-FE6A817F02E3}"/>
                </c:ext>
              </c:extLst>
            </c:dLbl>
            <c:dLbl>
              <c:idx val="6"/>
              <c:tx>
                <c:rich>
                  <a:bodyPr/>
                  <a:lstStyle/>
                  <a:p>
                    <a:fld id="{68265B0D-A3D6-4962-ACED-632C7F289093}"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6-504C-41DA-A613-FE6A817F02E3}"/>
                </c:ext>
              </c:extLst>
            </c:dLbl>
            <c:dLbl>
              <c:idx val="7"/>
              <c:layout>
                <c:manualLayout>
                  <c:x val="-1.0960333278515685E-2"/>
                  <c:y val="1.8518518518517841E-3"/>
                </c:manualLayout>
              </c:layout>
              <c:tx>
                <c:rich>
                  <a:bodyPr/>
                  <a:lstStyle/>
                  <a:p>
                    <a:fld id="{C50AE9C2-0250-4A6A-B76A-C5203D649E5B}"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7-504C-41DA-A613-FE6A817F02E3}"/>
                </c:ext>
              </c:extLst>
            </c:dLbl>
            <c:dLbl>
              <c:idx val="8"/>
              <c:tx>
                <c:rich>
                  <a:bodyPr/>
                  <a:lstStyle/>
                  <a:p>
                    <a:fld id="{1B651956-D810-464D-867A-732E844E3EAA}"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8-504C-41DA-A613-FE6A817F02E3}"/>
                </c:ext>
              </c:extLst>
            </c:dLbl>
            <c:dLbl>
              <c:idx val="9"/>
              <c:layout>
                <c:manualLayout>
                  <c:x val="-1.0960333278515685E-2"/>
                  <c:y val="7.4074074074073392E-3"/>
                </c:manualLayout>
              </c:layout>
              <c:tx>
                <c:rich>
                  <a:bodyPr/>
                  <a:lstStyle/>
                  <a:p>
                    <a:fld id="{F7130962-D300-4FC8-B899-2BFCABC3997F}"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9-504C-41DA-A613-FE6A817F02E3}"/>
                </c:ext>
              </c:extLst>
            </c:dLbl>
            <c:dLbl>
              <c:idx val="10"/>
              <c:layout>
                <c:manualLayout>
                  <c:x val="-1.217814808723965E-3"/>
                  <c:y val="-5.5555555555556234E-3"/>
                </c:manualLayout>
              </c:layout>
              <c:tx>
                <c:rich>
                  <a:bodyPr/>
                  <a:lstStyle/>
                  <a:p>
                    <a:fld id="{6ECF89F9-2A56-46E9-931F-C4732C55A9E1}"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A-504C-41DA-A613-FE6A817F02E3}"/>
                </c:ext>
              </c:extLst>
            </c:dLbl>
            <c:dLbl>
              <c:idx val="11"/>
              <c:tx>
                <c:rich>
                  <a:bodyPr/>
                  <a:lstStyle/>
                  <a:p>
                    <a:fld id="{38478B25-8C13-488C-924C-AEF84F53F40E}"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B-504C-41DA-A613-FE6A817F02E3}"/>
                </c:ext>
              </c:extLst>
            </c:dLbl>
            <c:dLbl>
              <c:idx val="12"/>
              <c:tx>
                <c:rich>
                  <a:bodyPr/>
                  <a:lstStyle/>
                  <a:p>
                    <a:fld id="{A0EE45D1-CB9D-43E7-B1D6-53B4AA48D404}"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C-504C-41DA-A613-FE6A817F02E3}"/>
                </c:ext>
              </c:extLst>
            </c:dLbl>
            <c:dLbl>
              <c:idx val="13"/>
              <c:tx>
                <c:rich>
                  <a:bodyPr/>
                  <a:lstStyle/>
                  <a:p>
                    <a:fld id="{B7ECF3F7-6DCF-424D-8206-03EDB5F26EB3}"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D-504C-41DA-A613-FE6A817F02E3}"/>
                </c:ext>
              </c:extLst>
            </c:dLbl>
            <c:dLbl>
              <c:idx val="14"/>
              <c:tx>
                <c:rich>
                  <a:bodyPr/>
                  <a:lstStyle/>
                  <a:p>
                    <a:fld id="{EB5DEC95-81C1-493C-A8A3-1F28CBFB029D}"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E-504C-41DA-A613-FE6A817F02E3}"/>
                </c:ext>
              </c:extLst>
            </c:dLbl>
            <c:dLbl>
              <c:idx val="15"/>
              <c:tx>
                <c:rich>
                  <a:bodyPr/>
                  <a:lstStyle/>
                  <a:p>
                    <a:fld id="{4507DBA2-DB06-4024-99F8-5073097C4024}"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F-504C-41DA-A613-FE6A817F02E3}"/>
                </c:ext>
              </c:extLst>
            </c:dLbl>
            <c:dLbl>
              <c:idx val="16"/>
              <c:tx>
                <c:rich>
                  <a:bodyPr/>
                  <a:lstStyle/>
                  <a:p>
                    <a:fld id="{8E47E0B5-6C77-41C1-917B-496129CF1D8B}"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0-504C-41DA-A613-FE6A817F02E3}"/>
                </c:ext>
              </c:extLst>
            </c:dLbl>
            <c:dLbl>
              <c:idx val="17"/>
              <c:layout>
                <c:manualLayout>
                  <c:x val="-3.0445370218099125E-2"/>
                  <c:y val="-1.2962962962962963E-2"/>
                </c:manualLayout>
              </c:layout>
              <c:tx>
                <c:rich>
                  <a:bodyPr/>
                  <a:lstStyle/>
                  <a:p>
                    <a:fld id="{E77188EC-6B73-4130-83FC-F68BAFA348B0}"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1-504C-41DA-A613-FE6A817F02E3}"/>
                </c:ext>
              </c:extLst>
            </c:dLbl>
            <c:dLbl>
              <c:idx val="18"/>
              <c:tx>
                <c:rich>
                  <a:bodyPr/>
                  <a:lstStyle/>
                  <a:p>
                    <a:fld id="{25FA3EAB-E8A9-433B-BDC6-EB59775F01E9}"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2-504C-41DA-A613-FE6A817F02E3}"/>
                </c:ext>
              </c:extLst>
            </c:dLbl>
            <c:dLbl>
              <c:idx val="19"/>
              <c:layout>
                <c:manualLayout>
                  <c:x val="-3.6534444261718951E-3"/>
                  <c:y val="1.2962962962962963E-2"/>
                </c:manualLayout>
              </c:layout>
              <c:tx>
                <c:rich>
                  <a:bodyPr/>
                  <a:lstStyle/>
                  <a:p>
                    <a:fld id="{B2BB9550-AA39-472D-9379-AAB014D6A674}"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3-504C-41DA-A613-FE6A817F02E3}"/>
                </c:ext>
              </c:extLst>
            </c:dLbl>
            <c:dLbl>
              <c:idx val="20"/>
              <c:tx>
                <c:rich>
                  <a:bodyPr/>
                  <a:lstStyle/>
                  <a:p>
                    <a:fld id="{769A2786-DD66-47CB-8B73-FED989CEDEE8}"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4-504C-41DA-A613-FE6A817F02E3}"/>
                </c:ext>
              </c:extLst>
            </c:dLbl>
            <c:dLbl>
              <c:idx val="21"/>
              <c:tx>
                <c:rich>
                  <a:bodyPr/>
                  <a:lstStyle/>
                  <a:p>
                    <a:fld id="{131FC9D1-ADD0-4B02-9245-F0FF3DEB4118}"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5-504C-41DA-A613-FE6A817F02E3}"/>
                </c:ext>
              </c:extLst>
            </c:dLbl>
            <c:dLbl>
              <c:idx val="22"/>
              <c:tx>
                <c:rich>
                  <a:bodyPr/>
                  <a:lstStyle/>
                  <a:p>
                    <a:fld id="{EF4AF3A9-21E7-4CDB-B40E-7AB1ED9F9BC6}"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6-504C-41DA-A613-FE6A817F02E3}"/>
                </c:ext>
              </c:extLst>
            </c:dLbl>
            <c:dLbl>
              <c:idx val="23"/>
              <c:layout>
                <c:manualLayout>
                  <c:x val="-3.6534444261718951E-3"/>
                  <c:y val="-3.7037037037037038E-3"/>
                </c:manualLayout>
              </c:layout>
              <c:tx>
                <c:rich>
                  <a:bodyPr/>
                  <a:lstStyle/>
                  <a:p>
                    <a:fld id="{81C1BE1A-F611-4D83-BF30-08F3089495CD}"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7-504C-41DA-A613-FE6A817F02E3}"/>
                </c:ext>
              </c:extLst>
            </c:dLbl>
            <c:dLbl>
              <c:idx val="24"/>
              <c:tx>
                <c:rich>
                  <a:bodyPr/>
                  <a:lstStyle/>
                  <a:p>
                    <a:fld id="{7DCAE71D-A64B-46AD-AAF6-3D689C4A60C6}"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8-504C-41DA-A613-FE6A817F02E3}"/>
                </c:ext>
              </c:extLst>
            </c:dLbl>
            <c:dLbl>
              <c:idx val="25"/>
              <c:layout>
                <c:manualLayout>
                  <c:x val="-1.217814808723965E-3"/>
                  <c:y val="-1.1111111111111112E-2"/>
                </c:manualLayout>
              </c:layout>
              <c:tx>
                <c:rich>
                  <a:bodyPr/>
                  <a:lstStyle/>
                  <a:p>
                    <a:fld id="{B2A720F3-2A97-4CD8-8A23-043DCADE6783}"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9-504C-41DA-A613-FE6A817F02E3}"/>
                </c:ext>
              </c:extLst>
            </c:dLbl>
            <c:dLbl>
              <c:idx val="26"/>
              <c:tx>
                <c:rich>
                  <a:bodyPr/>
                  <a:lstStyle/>
                  <a:p>
                    <a:fld id="{B7B26F0D-3C2E-416F-A95E-B179741D91EA}"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A-504C-41DA-A613-FE6A817F02E3}"/>
                </c:ext>
              </c:extLst>
            </c:dLbl>
            <c:dLbl>
              <c:idx val="27"/>
              <c:tx>
                <c:rich>
                  <a:bodyPr/>
                  <a:lstStyle/>
                  <a:p>
                    <a:fld id="{32DED564-E688-4B47-A7D4-633CFF1CEAE8}"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B-504C-41DA-A613-FE6A817F02E3}"/>
                </c:ext>
              </c:extLst>
            </c:dLbl>
            <c:dLbl>
              <c:idx val="28"/>
              <c:tx>
                <c:rich>
                  <a:bodyPr/>
                  <a:lstStyle/>
                  <a:p>
                    <a:fld id="{30770896-B11A-496C-9338-C35F260AB8D2}"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C-504C-41DA-A613-FE6A817F02E3}"/>
                </c:ext>
              </c:extLst>
            </c:dLbl>
            <c:dLbl>
              <c:idx val="29"/>
              <c:layout>
                <c:manualLayout>
                  <c:x val="-8.5247036610677559E-3"/>
                  <c:y val="1.1111111111111112E-2"/>
                </c:manualLayout>
              </c:layout>
              <c:tx>
                <c:rich>
                  <a:bodyPr/>
                  <a:lstStyle/>
                  <a:p>
                    <a:fld id="{FFF9ED84-0D83-4F5A-8161-DA784E3C8D84}"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D-504C-41DA-A613-FE6A817F02E3}"/>
                </c:ext>
              </c:extLst>
            </c:dLbl>
            <c:dLbl>
              <c:idx val="30"/>
              <c:layout>
                <c:manualLayout>
                  <c:x val="4.4652693821482659E-17"/>
                  <c:y val="0"/>
                </c:manualLayout>
              </c:layout>
              <c:tx>
                <c:rich>
                  <a:bodyPr/>
                  <a:lstStyle/>
                  <a:p>
                    <a:r>
                      <a:rPr lang="en-US"/>
                      <a:t>NJ</a:t>
                    </a:r>
                  </a:p>
                </c:rich>
              </c:tx>
              <c:dLblPos val="r"/>
              <c:showLegendKey val="0"/>
              <c:showVal val="0"/>
              <c:showCatName val="0"/>
              <c:showSerName val="0"/>
              <c:showPercent val="0"/>
              <c:showBubbleSize val="0"/>
              <c:extLst>
                <c:ext xmlns:c15="http://schemas.microsoft.com/office/drawing/2012/chart" uri="{CE6537A1-D6FC-4f65-9D91-7224C49458BB}">
                  <c15:showDataLabelsRange val="1"/>
                </c:ext>
                <c:ext xmlns:c16="http://schemas.microsoft.com/office/drawing/2014/chart" uri="{C3380CC4-5D6E-409C-BE32-E72D297353CC}">
                  <c16:uniqueId val="{0000001E-504C-41DA-A613-FE6A817F02E3}"/>
                </c:ext>
              </c:extLst>
            </c:dLbl>
            <c:dLbl>
              <c:idx val="31"/>
              <c:tx>
                <c:rich>
                  <a:bodyPr/>
                  <a:lstStyle/>
                  <a:p>
                    <a:fld id="{98F11915-FF18-47B5-93C5-E107E351EE6A}"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F-504C-41DA-A613-FE6A817F02E3}"/>
                </c:ext>
              </c:extLst>
            </c:dLbl>
            <c:dLbl>
              <c:idx val="32"/>
              <c:layout>
                <c:manualLayout>
                  <c:x val="-2.5574110983203266E-2"/>
                  <c:y val="-1.4814814814814815E-2"/>
                </c:manualLayout>
              </c:layout>
              <c:tx>
                <c:rich>
                  <a:bodyPr/>
                  <a:lstStyle/>
                  <a:p>
                    <a:fld id="{FF9CD9B7-81F0-4FE2-B7E3-7192163E42AD}"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20-504C-41DA-A613-FE6A817F02E3}"/>
                </c:ext>
              </c:extLst>
            </c:dLbl>
            <c:dLbl>
              <c:idx val="33"/>
              <c:layout>
                <c:manualLayout>
                  <c:x val="-4.4652693821482659E-17"/>
                  <c:y val="-5.5555555555555558E-3"/>
                </c:manualLayout>
              </c:layout>
              <c:tx>
                <c:rich>
                  <a:bodyPr/>
                  <a:lstStyle/>
                  <a:p>
                    <a:r>
                      <a:rPr lang="en-US"/>
                      <a:t>NC</a:t>
                    </a:r>
                  </a:p>
                </c:rich>
              </c:tx>
              <c:dLblPos val="r"/>
              <c:showLegendKey val="0"/>
              <c:showVal val="0"/>
              <c:showCatName val="0"/>
              <c:showSerName val="0"/>
              <c:showPercent val="0"/>
              <c:showBubbleSize val="0"/>
              <c:extLst>
                <c:ext xmlns:c15="http://schemas.microsoft.com/office/drawing/2012/chart" uri="{CE6537A1-D6FC-4f65-9D91-7224C49458BB}">
                  <c15:showDataLabelsRange val="1"/>
                </c:ext>
                <c:ext xmlns:c16="http://schemas.microsoft.com/office/drawing/2014/chart" uri="{C3380CC4-5D6E-409C-BE32-E72D297353CC}">
                  <c16:uniqueId val="{00000021-504C-41DA-A613-FE6A817F02E3}"/>
                </c:ext>
              </c:extLst>
            </c:dLbl>
            <c:dLbl>
              <c:idx val="34"/>
              <c:tx>
                <c:rich>
                  <a:bodyPr/>
                  <a:lstStyle/>
                  <a:p>
                    <a:fld id="{993C0687-8295-46D9-A022-4AACC0899C7D}"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2-504C-41DA-A613-FE6A817F02E3}"/>
                </c:ext>
              </c:extLst>
            </c:dLbl>
            <c:dLbl>
              <c:idx val="35"/>
              <c:layout>
                <c:manualLayout>
                  <c:x val="-1.9485036939583464E-2"/>
                  <c:y val="1.8518518518518517E-2"/>
                </c:manualLayout>
              </c:layout>
              <c:tx>
                <c:rich>
                  <a:bodyPr/>
                  <a:lstStyle/>
                  <a:p>
                    <a:fld id="{A207A637-76E9-4A13-9908-FD5B203685D6}"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23-504C-41DA-A613-FE6A817F02E3}"/>
                </c:ext>
              </c:extLst>
            </c:dLbl>
            <c:dLbl>
              <c:idx val="36"/>
              <c:tx>
                <c:rich>
                  <a:bodyPr/>
                  <a:lstStyle/>
                  <a:p>
                    <a:fld id="{5E306937-9386-40FD-8F40-E30E25A1A08B}"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4-504C-41DA-A613-FE6A817F02E3}"/>
                </c:ext>
              </c:extLst>
            </c:dLbl>
            <c:dLbl>
              <c:idx val="37"/>
              <c:tx>
                <c:rich>
                  <a:bodyPr/>
                  <a:lstStyle/>
                  <a:p>
                    <a:fld id="{EE486095-D1EA-4BBF-933A-3856966E809E}"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5-504C-41DA-A613-FE6A817F02E3}"/>
                </c:ext>
              </c:extLst>
            </c:dLbl>
            <c:dLbl>
              <c:idx val="38"/>
              <c:layout>
                <c:manualLayout>
                  <c:x val="-2.4356296174479299E-3"/>
                  <c:y val="-1.8518518518518519E-3"/>
                </c:manualLayout>
              </c:layout>
              <c:tx>
                <c:rich>
                  <a:bodyPr/>
                  <a:lstStyle/>
                  <a:p>
                    <a:fld id="{30583647-F35B-4248-BAC9-4203E17580FB}"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26-504C-41DA-A613-FE6A817F02E3}"/>
                </c:ext>
              </c:extLst>
            </c:dLbl>
            <c:dLbl>
              <c:idx val="39"/>
              <c:tx>
                <c:rich>
                  <a:bodyPr/>
                  <a:lstStyle/>
                  <a:p>
                    <a:fld id="{4F808D20-BE23-45EC-AD10-57B9911FD446}"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7-504C-41DA-A613-FE6A817F02E3}"/>
                </c:ext>
              </c:extLst>
            </c:dLbl>
            <c:dLbl>
              <c:idx val="40"/>
              <c:layout>
                <c:manualLayout>
                  <c:x val="-1.583159251341159E-2"/>
                  <c:y val="-1.6666666666666666E-2"/>
                </c:manualLayout>
              </c:layout>
              <c:tx>
                <c:rich>
                  <a:bodyPr/>
                  <a:lstStyle/>
                  <a:p>
                    <a:fld id="{9FDE1C93-0856-4F1D-A6FE-410964A1BD55}"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28-504C-41DA-A613-FE6A817F02E3}"/>
                </c:ext>
              </c:extLst>
            </c:dLbl>
            <c:dLbl>
              <c:idx val="41"/>
              <c:tx>
                <c:rich>
                  <a:bodyPr/>
                  <a:lstStyle/>
                  <a:p>
                    <a:fld id="{67663F29-0844-481C-A8F9-F4EC4096C14A}"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9-504C-41DA-A613-FE6A817F02E3}"/>
                </c:ext>
              </c:extLst>
            </c:dLbl>
            <c:dLbl>
              <c:idx val="42"/>
              <c:tx>
                <c:rich>
                  <a:bodyPr/>
                  <a:lstStyle/>
                  <a:p>
                    <a:fld id="{D856DF0E-D31A-4A48-84F5-438FD2389A92}"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A-504C-41DA-A613-FE6A817F02E3}"/>
                </c:ext>
              </c:extLst>
            </c:dLbl>
            <c:dLbl>
              <c:idx val="43"/>
              <c:tx>
                <c:rich>
                  <a:bodyPr/>
                  <a:lstStyle/>
                  <a:p>
                    <a:fld id="{A849B987-0AFD-43F7-AEAD-3535B8E89215}"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B-504C-41DA-A613-FE6A817F02E3}"/>
                </c:ext>
              </c:extLst>
            </c:dLbl>
            <c:dLbl>
              <c:idx val="44"/>
              <c:tx>
                <c:rich>
                  <a:bodyPr/>
                  <a:lstStyle/>
                  <a:p>
                    <a:fld id="{3D5541ED-D525-4A86-9869-06924190BC62}"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C-504C-41DA-A613-FE6A817F02E3}"/>
                </c:ext>
              </c:extLst>
            </c:dLbl>
            <c:dLbl>
              <c:idx val="45"/>
              <c:tx>
                <c:rich>
                  <a:bodyPr/>
                  <a:lstStyle/>
                  <a:p>
                    <a:fld id="{EE60FE95-867E-4C1B-BD7E-DBBBC57B3EEB}"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D-504C-41DA-A613-FE6A817F02E3}"/>
                </c:ext>
              </c:extLst>
            </c:dLbl>
            <c:dLbl>
              <c:idx val="46"/>
              <c:tx>
                <c:rich>
                  <a:bodyPr/>
                  <a:lstStyle/>
                  <a:p>
                    <a:fld id="{2230FF5A-FC77-41CA-B2E8-055C26452AC5}"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E-504C-41DA-A613-FE6A817F02E3}"/>
                </c:ext>
              </c:extLst>
            </c:dLbl>
            <c:dLbl>
              <c:idx val="47"/>
              <c:tx>
                <c:rich>
                  <a:bodyPr/>
                  <a:lstStyle/>
                  <a:p>
                    <a:fld id="{40D5DAE2-05A7-41F8-A833-927B1F79560A}"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F-504C-41DA-A613-FE6A817F02E3}"/>
                </c:ext>
              </c:extLst>
            </c:dLbl>
            <c:dLbl>
              <c:idx val="48"/>
              <c:tx>
                <c:rich>
                  <a:bodyPr/>
                  <a:lstStyle/>
                  <a:p>
                    <a:fld id="{548DA9B5-3D59-472A-A857-85AC89C46961}"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0-504C-41DA-A613-FE6A817F02E3}"/>
                </c:ext>
              </c:extLst>
            </c:dLbl>
            <c:dLbl>
              <c:idx val="49"/>
              <c:tx>
                <c:rich>
                  <a:bodyPr/>
                  <a:lstStyle/>
                  <a:p>
                    <a:fld id="{C088E318-7A30-4FEF-A962-8CE61F3DA77A}"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1-504C-41DA-A613-FE6A817F02E3}"/>
                </c:ext>
              </c:extLst>
            </c:dLbl>
            <c:dLbl>
              <c:idx val="50"/>
              <c:tx>
                <c:rich>
                  <a:bodyPr/>
                  <a:lstStyle/>
                  <a:p>
                    <a:fld id="{2D302DAD-D463-4E5F-8EC3-5207DC6E0038}"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2-504C-41DA-A613-FE6A817F02E3}"/>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r"/>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1"/>
                </a:solidFill>
                <a:prstDash val="sysDot"/>
              </a:ln>
              <a:effectLst/>
            </c:spPr>
            <c:trendlineType val="linear"/>
            <c:dispRSqr val="0"/>
            <c:dispEq val="0"/>
          </c:trendline>
          <c:xVal>
            <c:numRef>
              <c:f>Sheet4!$F$2:$F$52</c:f>
              <c:numCache>
                <c:formatCode>0</c:formatCode>
                <c:ptCount val="51"/>
                <c:pt idx="0">
                  <c:v>234</c:v>
                </c:pt>
                <c:pt idx="1">
                  <c:v>104</c:v>
                </c:pt>
                <c:pt idx="2">
                  <c:v>216</c:v>
                </c:pt>
                <c:pt idx="3">
                  <c:v>512</c:v>
                </c:pt>
                <c:pt idx="4">
                  <c:v>292</c:v>
                </c:pt>
                <c:pt idx="5">
                  <c:v>63</c:v>
                </c:pt>
                <c:pt idx="6">
                  <c:v>388</c:v>
                </c:pt>
                <c:pt idx="7">
                  <c:v>162</c:v>
                </c:pt>
                <c:pt idx="8">
                  <c:v>278</c:v>
                </c:pt>
                <c:pt idx="9">
                  <c:v>202</c:v>
                </c:pt>
                <c:pt idx="10">
                  <c:v>231</c:v>
                </c:pt>
                <c:pt idx="11">
                  <c:v>265</c:v>
                </c:pt>
                <c:pt idx="12">
                  <c:v>467</c:v>
                </c:pt>
                <c:pt idx="13">
                  <c:v>822</c:v>
                </c:pt>
                <c:pt idx="14">
                  <c:v>270</c:v>
                </c:pt>
                <c:pt idx="15">
                  <c:v>327</c:v>
                </c:pt>
                <c:pt idx="16">
                  <c:v>352</c:v>
                </c:pt>
                <c:pt idx="17">
                  <c:v>91</c:v>
                </c:pt>
                <c:pt idx="18">
                  <c:v>253</c:v>
                </c:pt>
                <c:pt idx="19">
                  <c:v>240</c:v>
                </c:pt>
                <c:pt idx="20">
                  <c:v>304</c:v>
                </c:pt>
                <c:pt idx="21">
                  <c:v>21</c:v>
                </c:pt>
                <c:pt idx="22">
                  <c:v>42</c:v>
                </c:pt>
                <c:pt idx="23">
                  <c:v>249</c:v>
                </c:pt>
                <c:pt idx="24">
                  <c:v>158</c:v>
                </c:pt>
                <c:pt idx="25">
                  <c:v>335</c:v>
                </c:pt>
                <c:pt idx="26">
                  <c:v>356</c:v>
                </c:pt>
                <c:pt idx="27">
                  <c:v>573</c:v>
                </c:pt>
                <c:pt idx="28">
                  <c:v>591</c:v>
                </c:pt>
                <c:pt idx="29">
                  <c:v>291</c:v>
                </c:pt>
                <c:pt idx="30">
                  <c:v>332</c:v>
                </c:pt>
                <c:pt idx="31">
                  <c:v>303</c:v>
                </c:pt>
                <c:pt idx="32">
                  <c:v>166</c:v>
                </c:pt>
                <c:pt idx="33">
                  <c:v>192</c:v>
                </c:pt>
                <c:pt idx="34">
                  <c:v>444</c:v>
                </c:pt>
                <c:pt idx="35">
                  <c:v>147</c:v>
                </c:pt>
                <c:pt idx="36">
                  <c:v>241</c:v>
                </c:pt>
                <c:pt idx="37">
                  <c:v>378</c:v>
                </c:pt>
                <c:pt idx="38">
                  <c:v>223</c:v>
                </c:pt>
                <c:pt idx="39">
                  <c:v>118</c:v>
                </c:pt>
                <c:pt idx="40">
                  <c:v>318</c:v>
                </c:pt>
                <c:pt idx="41">
                  <c:v>860</c:v>
                </c:pt>
                <c:pt idx="42">
                  <c:v>331</c:v>
                </c:pt>
                <c:pt idx="43">
                  <c:v>282</c:v>
                </c:pt>
                <c:pt idx="44">
                  <c:v>520</c:v>
                </c:pt>
                <c:pt idx="45">
                  <c:v>50</c:v>
                </c:pt>
                <c:pt idx="46">
                  <c:v>230</c:v>
                </c:pt>
                <c:pt idx="47">
                  <c:v>124</c:v>
                </c:pt>
                <c:pt idx="48">
                  <c:v>60</c:v>
                </c:pt>
                <c:pt idx="49">
                  <c:v>489</c:v>
                </c:pt>
                <c:pt idx="50">
                  <c:v>901</c:v>
                </c:pt>
              </c:numCache>
            </c:numRef>
          </c:xVal>
          <c:yVal>
            <c:numRef>
              <c:f>Sheet4!$G$2:$G$52</c:f>
              <c:numCache>
                <c:formatCode>General</c:formatCode>
                <c:ptCount val="51"/>
                <c:pt idx="0">
                  <c:v>0.375</c:v>
                </c:pt>
                <c:pt idx="1">
                  <c:v>0.43</c:v>
                </c:pt>
                <c:pt idx="2">
                  <c:v>0.36699999999999999</c:v>
                </c:pt>
                <c:pt idx="3">
                  <c:v>0.371</c:v>
                </c:pt>
                <c:pt idx="4">
                  <c:v>0.50600000000000001</c:v>
                </c:pt>
                <c:pt idx="5">
                  <c:v>0.42</c:v>
                </c:pt>
                <c:pt idx="6">
                  <c:v>0.312</c:v>
                </c:pt>
                <c:pt idx="7">
                  <c:v>0.36</c:v>
                </c:pt>
                <c:pt idx="8">
                  <c:v>0.39600000000000002</c:v>
                </c:pt>
                <c:pt idx="9">
                  <c:v>0.40400000000000003</c:v>
                </c:pt>
                <c:pt idx="10">
                  <c:v>0.38400000000000001</c:v>
                </c:pt>
                <c:pt idx="11">
                  <c:v>0.316</c:v>
                </c:pt>
                <c:pt idx="12">
                  <c:v>0.34599999999999997</c:v>
                </c:pt>
                <c:pt idx="13">
                  <c:v>0.34399999999999997</c:v>
                </c:pt>
                <c:pt idx="14">
                  <c:v>0.32800000000000001</c:v>
                </c:pt>
                <c:pt idx="15">
                  <c:v>0.36</c:v>
                </c:pt>
                <c:pt idx="16">
                  <c:v>0.3</c:v>
                </c:pt>
                <c:pt idx="17">
                  <c:v>0.43</c:v>
                </c:pt>
                <c:pt idx="18">
                  <c:v>0.51500000000000001</c:v>
                </c:pt>
                <c:pt idx="19">
                  <c:v>0.36199999999999999</c:v>
                </c:pt>
                <c:pt idx="20">
                  <c:v>0.34399999999999997</c:v>
                </c:pt>
                <c:pt idx="21">
                  <c:v>0.34499999999999997</c:v>
                </c:pt>
                <c:pt idx="22">
                  <c:v>0.372</c:v>
                </c:pt>
                <c:pt idx="23">
                  <c:v>0.30099999999999999</c:v>
                </c:pt>
                <c:pt idx="24">
                  <c:v>0.51600000000000001</c:v>
                </c:pt>
                <c:pt idx="25">
                  <c:v>0.318</c:v>
                </c:pt>
                <c:pt idx="26">
                  <c:v>0.42099999999999999</c:v>
                </c:pt>
                <c:pt idx="27">
                  <c:v>0.26500000000000001</c:v>
                </c:pt>
                <c:pt idx="28">
                  <c:v>0.32300000000000001</c:v>
                </c:pt>
                <c:pt idx="29">
                  <c:v>0.29499999999999998</c:v>
                </c:pt>
                <c:pt idx="30">
                  <c:v>0.313</c:v>
                </c:pt>
                <c:pt idx="31">
                  <c:v>0.55600000000000005</c:v>
                </c:pt>
                <c:pt idx="32">
                  <c:v>0.41</c:v>
                </c:pt>
                <c:pt idx="33">
                  <c:v>0.41</c:v>
                </c:pt>
                <c:pt idx="34">
                  <c:v>0.21099999999999999</c:v>
                </c:pt>
                <c:pt idx="35">
                  <c:v>0.35899999999999999</c:v>
                </c:pt>
                <c:pt idx="36">
                  <c:v>0.41199999999999998</c:v>
                </c:pt>
                <c:pt idx="37">
                  <c:v>0.36799999999999999</c:v>
                </c:pt>
                <c:pt idx="38">
                  <c:v>0.378</c:v>
                </c:pt>
                <c:pt idx="39">
                  <c:v>0.316</c:v>
                </c:pt>
                <c:pt idx="40">
                  <c:v>0.42</c:v>
                </c:pt>
                <c:pt idx="41">
                  <c:v>0.28599999999999998</c:v>
                </c:pt>
                <c:pt idx="42">
                  <c:v>0.40100000000000002</c:v>
                </c:pt>
                <c:pt idx="43">
                  <c:v>0.36399999999999999</c:v>
                </c:pt>
                <c:pt idx="44">
                  <c:v>0.153</c:v>
                </c:pt>
                <c:pt idx="45">
                  <c:v>0.45200000000000001</c:v>
                </c:pt>
                <c:pt idx="46">
                  <c:v>0.27800000000000002</c:v>
                </c:pt>
                <c:pt idx="47">
                  <c:v>0.38700000000000001</c:v>
                </c:pt>
                <c:pt idx="48">
                  <c:v>0.46899999999999997</c:v>
                </c:pt>
                <c:pt idx="49">
                  <c:v>0.29399999999999998</c:v>
                </c:pt>
                <c:pt idx="50">
                  <c:v>0.22700000000000001</c:v>
                </c:pt>
              </c:numCache>
            </c:numRef>
          </c:yVal>
          <c:smooth val="0"/>
          <c:extLst>
            <c:ext xmlns:c15="http://schemas.microsoft.com/office/drawing/2012/chart" uri="{02D57815-91ED-43cb-92C2-25804820EDAC}">
              <c15:datalabelsRange>
                <c15:f>Sheet4!$A$2:$A$52</c15:f>
                <c15:dlblRangeCache>
                  <c:ptCount val="51"/>
                  <c:pt idx="0">
                    <c:v>United States</c:v>
                  </c:pt>
                  <c:pt idx="1">
                    <c:v>Alabama</c:v>
                  </c:pt>
                  <c:pt idx="2">
                    <c:v>Alaska</c:v>
                  </c:pt>
                  <c:pt idx="3">
                    <c:v>Arizona</c:v>
                  </c:pt>
                  <c:pt idx="4">
                    <c:v>Arkansas</c:v>
                  </c:pt>
                  <c:pt idx="5">
                    <c:v>California</c:v>
                  </c:pt>
                  <c:pt idx="6">
                    <c:v>Colorado</c:v>
                  </c:pt>
                  <c:pt idx="7">
                    <c:v>Connecticut</c:v>
                  </c:pt>
                  <c:pt idx="8">
                    <c:v>Delaware</c:v>
                  </c:pt>
                  <c:pt idx="9">
                    <c:v>Florida</c:v>
                  </c:pt>
                  <c:pt idx="10">
                    <c:v>Georgia</c:v>
                  </c:pt>
                  <c:pt idx="11">
                    <c:v>Hawaii</c:v>
                  </c:pt>
                  <c:pt idx="12">
                    <c:v>Idaho</c:v>
                  </c:pt>
                  <c:pt idx="13">
                    <c:v>Illinois</c:v>
                  </c:pt>
                  <c:pt idx="14">
                    <c:v>Indiana</c:v>
                  </c:pt>
                  <c:pt idx="15">
                    <c:v>Iowa</c:v>
                  </c:pt>
                  <c:pt idx="16">
                    <c:v>Kansas</c:v>
                  </c:pt>
                  <c:pt idx="17">
                    <c:v>Kentucky</c:v>
                  </c:pt>
                  <c:pt idx="18">
                    <c:v>Louisiana</c:v>
                  </c:pt>
                  <c:pt idx="19">
                    <c:v>Maine</c:v>
                  </c:pt>
                  <c:pt idx="20">
                    <c:v>Maryland</c:v>
                  </c:pt>
                  <c:pt idx="21">
                    <c:v>Massachusetts</c:v>
                  </c:pt>
                  <c:pt idx="22">
                    <c:v>Michigan</c:v>
                  </c:pt>
                  <c:pt idx="23">
                    <c:v>Minnesota</c:v>
                  </c:pt>
                  <c:pt idx="24">
                    <c:v>Mississippi</c:v>
                  </c:pt>
                  <c:pt idx="25">
                    <c:v>Missouri</c:v>
                  </c:pt>
                  <c:pt idx="26">
                    <c:v>Montana</c:v>
                  </c:pt>
                  <c:pt idx="27">
                    <c:v>Nebraska</c:v>
                  </c:pt>
                  <c:pt idx="28">
                    <c:v>Nevada</c:v>
                  </c:pt>
                  <c:pt idx="29">
                    <c:v>New Hampshire</c:v>
                  </c:pt>
                  <c:pt idx="30">
                    <c:v>New Jersey</c:v>
                  </c:pt>
                  <c:pt idx="31">
                    <c:v>New Mexico</c:v>
                  </c:pt>
                  <c:pt idx="32">
                    <c:v>New York</c:v>
                  </c:pt>
                  <c:pt idx="33">
                    <c:v>North Carolina</c:v>
                  </c:pt>
                  <c:pt idx="34">
                    <c:v>North Dakota</c:v>
                  </c:pt>
                  <c:pt idx="35">
                    <c:v>Ohio</c:v>
                  </c:pt>
                  <c:pt idx="36">
                    <c:v>Oklahoma</c:v>
                  </c:pt>
                  <c:pt idx="37">
                    <c:v>Oregon</c:v>
                  </c:pt>
                  <c:pt idx="38">
                    <c:v>Pennsylvania</c:v>
                  </c:pt>
                  <c:pt idx="39">
                    <c:v>Rhode Island</c:v>
                  </c:pt>
                  <c:pt idx="40">
                    <c:v>South Carolina</c:v>
                  </c:pt>
                  <c:pt idx="41">
                    <c:v>South Dakota</c:v>
                  </c:pt>
                  <c:pt idx="42">
                    <c:v>Tennessee</c:v>
                  </c:pt>
                  <c:pt idx="43">
                    <c:v>Texas</c:v>
                  </c:pt>
                  <c:pt idx="44">
                    <c:v>Utah</c:v>
                  </c:pt>
                  <c:pt idx="45">
                    <c:v>Vermont</c:v>
                  </c:pt>
                  <c:pt idx="46">
                    <c:v>Virginia</c:v>
                  </c:pt>
                  <c:pt idx="47">
                    <c:v>Washington</c:v>
                  </c:pt>
                  <c:pt idx="48">
                    <c:v>West Virginia</c:v>
                  </c:pt>
                  <c:pt idx="49">
                    <c:v>Wisconsin</c:v>
                  </c:pt>
                  <c:pt idx="50">
                    <c:v>Wyoming</c:v>
                  </c:pt>
                </c15:dlblRangeCache>
              </c15:datalabelsRange>
            </c:ext>
            <c:ext xmlns:c16="http://schemas.microsoft.com/office/drawing/2014/chart" uri="{C3380CC4-5D6E-409C-BE32-E72D297353CC}">
              <c16:uniqueId val="{00000033-504C-41DA-A613-FE6A817F02E3}"/>
            </c:ext>
          </c:extLst>
        </c:ser>
        <c:dLbls>
          <c:dLblPos val="r"/>
          <c:showLegendKey val="0"/>
          <c:showVal val="1"/>
          <c:showCatName val="0"/>
          <c:showSerName val="0"/>
          <c:showPercent val="0"/>
          <c:showBubbleSize val="0"/>
        </c:dLbls>
        <c:axId val="1378529151"/>
        <c:axId val="1615868751"/>
      </c:scatterChart>
      <c:valAx>
        <c:axId val="1378529151"/>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Juvenile Drug Abuse Crime Arrests</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15868751"/>
        <c:crosses val="autoZero"/>
        <c:crossBetween val="midCat"/>
      </c:valAx>
      <c:valAx>
        <c:axId val="1615868751"/>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Medicaid Coverage of Children 0-18</a:t>
                </a:r>
              </a:p>
            </c:rich>
          </c:tx>
          <c:layout>
            <c:manualLayout>
              <c:xMode val="edge"/>
              <c:yMode val="edge"/>
              <c:x val="1.2018617629850554E-2"/>
              <c:y val="0.34637194034364066"/>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78529151"/>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Correlation Between</a:t>
            </a:r>
            <a:r>
              <a:rPr lang="en-US" baseline="0"/>
              <a:t> Uninsured Children and the Amount of Drug Abuse Crime Arrests by State</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tx>
            <c:strRef>
              <c:f>Sheet4!$J$1</c:f>
              <c:strCache>
                <c:ptCount val="1"/>
                <c:pt idx="0">
                  <c:v>Uninsured</c:v>
                </c:pt>
              </c:strCache>
            </c:strRef>
          </c:tx>
          <c:spPr>
            <a:ln w="19050" cap="rnd">
              <a:noFill/>
              <a:round/>
            </a:ln>
            <a:effectLst/>
          </c:spPr>
          <c:marker>
            <c:symbol val="circle"/>
            <c:size val="5"/>
            <c:spPr>
              <a:solidFill>
                <a:schemeClr val="accent1"/>
              </a:solidFill>
              <a:ln w="9525">
                <a:solidFill>
                  <a:schemeClr val="accent1"/>
                </a:solidFill>
              </a:ln>
              <a:effectLst/>
            </c:spPr>
          </c:marker>
          <c:dLbls>
            <c:dLbl>
              <c:idx val="0"/>
              <c:layout>
                <c:manualLayout>
                  <c:x val="-8.3163615011023588E-3"/>
                  <c:y val="6.0344820759251142E-3"/>
                </c:manualLayout>
              </c:layout>
              <c:tx>
                <c:rich>
                  <a:bodyPr/>
                  <a:lstStyle/>
                  <a:p>
                    <a:r>
                      <a:rPr lang="en-US"/>
                      <a:t>US</a:t>
                    </a:r>
                  </a:p>
                </c:rich>
              </c:tx>
              <c:dLblPos val="r"/>
              <c:showLegendKey val="0"/>
              <c:showVal val="0"/>
              <c:showCatName val="0"/>
              <c:showSerName val="0"/>
              <c:showPercent val="0"/>
              <c:showBubbleSize val="0"/>
              <c:extLst>
                <c:ext xmlns:c15="http://schemas.microsoft.com/office/drawing/2012/chart" uri="{CE6537A1-D6FC-4f65-9D91-7224C49458BB}">
                  <c15:showDataLabelsRange val="1"/>
                </c:ext>
                <c:ext xmlns:c16="http://schemas.microsoft.com/office/drawing/2014/chart" uri="{C3380CC4-5D6E-409C-BE32-E72D297353CC}">
                  <c16:uniqueId val="{00000000-570E-4870-B92E-B581AE9F0F6B}"/>
                </c:ext>
              </c:extLst>
            </c:dLbl>
            <c:dLbl>
              <c:idx val="1"/>
              <c:layout>
                <c:manualLayout>
                  <c:x val="-8.3163615011022929E-3"/>
                  <c:y val="-1.4750785783258802E-16"/>
                </c:manualLayout>
              </c:layout>
              <c:tx>
                <c:rich>
                  <a:bodyPr/>
                  <a:lstStyle/>
                  <a:p>
                    <a:fld id="{70532129-CF4B-4FAA-B038-CAB73BE4C08F}"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1-570E-4870-B92E-B581AE9F0F6B}"/>
                </c:ext>
              </c:extLst>
            </c:dLbl>
            <c:dLbl>
              <c:idx val="2"/>
              <c:layout>
                <c:manualLayout>
                  <c:x val="-3.9205704219482385E-2"/>
                  <c:y val="1.0057470126541981E-2"/>
                </c:manualLayout>
              </c:layout>
              <c:tx>
                <c:rich>
                  <a:bodyPr/>
                  <a:lstStyle/>
                  <a:p>
                    <a:fld id="{B6F51B1A-EDEF-49BD-AAEF-F3E6D7DEEBF6}"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2-570E-4870-B92E-B581AE9F0F6B}"/>
                </c:ext>
              </c:extLst>
            </c:dLbl>
            <c:dLbl>
              <c:idx val="3"/>
              <c:tx>
                <c:rich>
                  <a:bodyPr/>
                  <a:lstStyle/>
                  <a:p>
                    <a:fld id="{851B8169-1A0F-4E2A-AC68-8B50AEF6C50B}"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570E-4870-B92E-B581AE9F0F6B}"/>
                </c:ext>
              </c:extLst>
            </c:dLbl>
            <c:dLbl>
              <c:idx val="4"/>
              <c:layout>
                <c:manualLayout>
                  <c:x val="-1.5444671359190015E-2"/>
                  <c:y val="-6.0344820759251879E-3"/>
                </c:manualLayout>
              </c:layout>
              <c:tx>
                <c:rich>
                  <a:bodyPr/>
                  <a:lstStyle/>
                  <a:p>
                    <a:fld id="{841F152B-2440-4CF1-9A13-E822D83E6A4A}"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4-570E-4870-B92E-B581AE9F0F6B}"/>
                </c:ext>
              </c:extLst>
            </c:dLbl>
            <c:dLbl>
              <c:idx val="5"/>
              <c:layout>
                <c:manualLayout>
                  <c:x val="-5.9402582150730821E-3"/>
                  <c:y val="-2.011494025308396E-3"/>
                </c:manualLayout>
              </c:layout>
              <c:tx>
                <c:rich>
                  <a:bodyPr/>
                  <a:lstStyle/>
                  <a:p>
                    <a:fld id="{5CCC328D-E9A4-4CC2-9384-D94DC72499E6}"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5-570E-4870-B92E-B581AE9F0F6B}"/>
                </c:ext>
              </c:extLst>
            </c:dLbl>
            <c:dLbl>
              <c:idx val="6"/>
              <c:tx>
                <c:rich>
                  <a:bodyPr/>
                  <a:lstStyle/>
                  <a:p>
                    <a:fld id="{BE0A38A1-BC1C-4797-BA20-840FAFAE5685}"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6-570E-4870-B92E-B581AE9F0F6B}"/>
                </c:ext>
              </c:extLst>
            </c:dLbl>
            <c:dLbl>
              <c:idx val="7"/>
              <c:tx>
                <c:rich>
                  <a:bodyPr/>
                  <a:lstStyle/>
                  <a:p>
                    <a:fld id="{BEDDCFD1-E14C-4600-8D66-278E40D216BF}"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7-570E-4870-B92E-B581AE9F0F6B}"/>
                </c:ext>
              </c:extLst>
            </c:dLbl>
            <c:dLbl>
              <c:idx val="8"/>
              <c:layout>
                <c:manualLayout>
                  <c:x val="-9.504413144116975E-3"/>
                  <c:y val="1.6091952202467022E-2"/>
                </c:manualLayout>
              </c:layout>
              <c:tx>
                <c:rich>
                  <a:bodyPr/>
                  <a:lstStyle/>
                  <a:p>
                    <a:fld id="{0DAED866-AD8E-4E52-A4DC-E63E6B9E9E6F}"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8-570E-4870-B92E-B581AE9F0F6B}"/>
                </c:ext>
              </c:extLst>
            </c:dLbl>
            <c:dLbl>
              <c:idx val="9"/>
              <c:layout>
                <c:manualLayout>
                  <c:x val="-1.4256619716175398E-2"/>
                  <c:y val="-1.8103446227775565E-2"/>
                </c:manualLayout>
              </c:layout>
              <c:tx>
                <c:rich>
                  <a:bodyPr/>
                  <a:lstStyle/>
                  <a:p>
                    <a:fld id="{E356D121-1C2C-47DF-9FF3-1C069854C54A}"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9-570E-4870-B92E-B581AE9F0F6B}"/>
                </c:ext>
              </c:extLst>
            </c:dLbl>
            <c:dLbl>
              <c:idx val="10"/>
              <c:layout>
                <c:manualLayout>
                  <c:x val="-3.564154929043893E-3"/>
                  <c:y val="-6.0344820759251879E-3"/>
                </c:manualLayout>
              </c:layout>
              <c:tx>
                <c:rich>
                  <a:bodyPr/>
                  <a:lstStyle/>
                  <a:p>
                    <a:fld id="{8D56C80B-C771-422D-91F0-C1C07460791D}"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A-570E-4870-B92E-B581AE9F0F6B}"/>
                </c:ext>
              </c:extLst>
            </c:dLbl>
            <c:dLbl>
              <c:idx val="11"/>
              <c:tx>
                <c:rich>
                  <a:bodyPr/>
                  <a:lstStyle/>
                  <a:p>
                    <a:fld id="{F5C0547C-6971-4DE5-8FCF-98AD127DA81F}"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B-570E-4870-B92E-B581AE9F0F6B}"/>
                </c:ext>
              </c:extLst>
            </c:dLbl>
            <c:dLbl>
              <c:idx val="12"/>
              <c:tx>
                <c:rich>
                  <a:bodyPr/>
                  <a:lstStyle/>
                  <a:p>
                    <a:fld id="{9FC547BF-A4AC-4823-A970-EE7D540A3103}"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C-570E-4870-B92E-B581AE9F0F6B}"/>
                </c:ext>
              </c:extLst>
            </c:dLbl>
            <c:dLbl>
              <c:idx val="13"/>
              <c:tx>
                <c:rich>
                  <a:bodyPr/>
                  <a:lstStyle/>
                  <a:p>
                    <a:fld id="{D7423E59-6CD3-49BC-B115-0ED50F307624}"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D-570E-4870-B92E-B581AE9F0F6B}"/>
                </c:ext>
              </c:extLst>
            </c:dLbl>
            <c:dLbl>
              <c:idx val="14"/>
              <c:tx>
                <c:rich>
                  <a:bodyPr/>
                  <a:lstStyle/>
                  <a:p>
                    <a:fld id="{9D4A369C-B886-46C6-8C2B-5E64952C38DF}"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E-570E-4870-B92E-B581AE9F0F6B}"/>
                </c:ext>
              </c:extLst>
            </c:dLbl>
            <c:dLbl>
              <c:idx val="15"/>
              <c:tx>
                <c:rich>
                  <a:bodyPr/>
                  <a:lstStyle/>
                  <a:p>
                    <a:fld id="{A737EFC8-63A8-452D-AC05-79B467CDC5C0}"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F-570E-4870-B92E-B581AE9F0F6B}"/>
                </c:ext>
              </c:extLst>
            </c:dLbl>
            <c:dLbl>
              <c:idx val="16"/>
              <c:tx>
                <c:rich>
                  <a:bodyPr/>
                  <a:lstStyle/>
                  <a:p>
                    <a:fld id="{F206E088-75F2-476A-8502-8B22069D7370}"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0-570E-4870-B92E-B581AE9F0F6B}"/>
                </c:ext>
              </c:extLst>
            </c:dLbl>
            <c:dLbl>
              <c:idx val="17"/>
              <c:tx>
                <c:rich>
                  <a:bodyPr/>
                  <a:lstStyle/>
                  <a:p>
                    <a:fld id="{0E3AF9F5-0112-4DB5-B150-5FB36AB952AF}"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1-570E-4870-B92E-B581AE9F0F6B}"/>
                </c:ext>
              </c:extLst>
            </c:dLbl>
            <c:dLbl>
              <c:idx val="18"/>
              <c:layout>
                <c:manualLayout>
                  <c:x val="-5.3462323935657745E-2"/>
                  <c:y val="1.4080458177158773E-2"/>
                </c:manualLayout>
              </c:layout>
              <c:tx>
                <c:rich>
                  <a:bodyPr/>
                  <a:lstStyle/>
                  <a:p>
                    <a:fld id="{A6D2E34A-94D3-4189-957A-64AA986F28B0}"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2-570E-4870-B92E-B581AE9F0F6B}"/>
                </c:ext>
              </c:extLst>
            </c:dLbl>
            <c:dLbl>
              <c:idx val="19"/>
              <c:layout>
                <c:manualLayout>
                  <c:x val="-7.1283098580876992E-3"/>
                  <c:y val="-8.0459761012335838E-3"/>
                </c:manualLayout>
              </c:layout>
              <c:tx>
                <c:rich>
                  <a:bodyPr/>
                  <a:lstStyle/>
                  <a:p>
                    <a:fld id="{D950352F-6F77-475D-9D3B-7C208237D485}"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3-570E-4870-B92E-B581AE9F0F6B}"/>
                </c:ext>
              </c:extLst>
            </c:dLbl>
            <c:dLbl>
              <c:idx val="20"/>
              <c:tx>
                <c:rich>
                  <a:bodyPr/>
                  <a:lstStyle/>
                  <a:p>
                    <a:fld id="{E3E1C306-CADF-448F-960A-A543FDAF7E51}"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4-570E-4870-B92E-B581AE9F0F6B}"/>
                </c:ext>
              </c:extLst>
            </c:dLbl>
            <c:dLbl>
              <c:idx val="21"/>
              <c:tx>
                <c:rich>
                  <a:bodyPr/>
                  <a:lstStyle/>
                  <a:p>
                    <a:fld id="{F5621572-183C-46B1-B1CE-797FE8D02CD3}"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5-570E-4870-B92E-B581AE9F0F6B}"/>
                </c:ext>
              </c:extLst>
            </c:dLbl>
            <c:dLbl>
              <c:idx val="22"/>
              <c:tx>
                <c:rich>
                  <a:bodyPr/>
                  <a:lstStyle/>
                  <a:p>
                    <a:fld id="{17661427-C0A6-4594-AD6A-E1CF0EECCC54}"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6-570E-4870-B92E-B581AE9F0F6B}"/>
                </c:ext>
              </c:extLst>
            </c:dLbl>
            <c:dLbl>
              <c:idx val="23"/>
              <c:tx>
                <c:rich>
                  <a:bodyPr/>
                  <a:lstStyle/>
                  <a:p>
                    <a:fld id="{21EA8DA7-EFD2-4CF4-AF22-C49C456F95A6}"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7-570E-4870-B92E-B581AE9F0F6B}"/>
                </c:ext>
              </c:extLst>
            </c:dLbl>
            <c:dLbl>
              <c:idx val="24"/>
              <c:layout>
                <c:manualLayout>
                  <c:x val="-1.1880516430146165E-3"/>
                  <c:y val="-2.0114940253084034E-2"/>
                </c:manualLayout>
              </c:layout>
              <c:tx>
                <c:rich>
                  <a:bodyPr/>
                  <a:lstStyle/>
                  <a:p>
                    <a:fld id="{7FE00973-7082-4C5E-B775-5095DF472EB5}"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8-570E-4870-B92E-B581AE9F0F6B}"/>
                </c:ext>
              </c:extLst>
            </c:dLbl>
            <c:dLbl>
              <c:idx val="25"/>
              <c:layout>
                <c:manualLayout>
                  <c:x val="-1.3068568073160826E-2"/>
                  <c:y val="-1.8103446227775637E-2"/>
                </c:manualLayout>
              </c:layout>
              <c:tx>
                <c:rich>
                  <a:bodyPr/>
                  <a:lstStyle/>
                  <a:p>
                    <a:fld id="{50E3366E-C544-4C05-9C7F-C7539772A9E6}"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9-570E-4870-B92E-B581AE9F0F6B}"/>
                </c:ext>
              </c:extLst>
            </c:dLbl>
            <c:dLbl>
              <c:idx val="26"/>
              <c:tx>
                <c:rich>
                  <a:bodyPr/>
                  <a:lstStyle/>
                  <a:p>
                    <a:fld id="{864D51D9-3FC2-436E-8264-36D68D82A866}"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A-570E-4870-B92E-B581AE9F0F6B}"/>
                </c:ext>
              </c:extLst>
            </c:dLbl>
            <c:dLbl>
              <c:idx val="27"/>
              <c:tx>
                <c:rich>
                  <a:bodyPr/>
                  <a:lstStyle/>
                  <a:p>
                    <a:fld id="{E5E834D0-A7FE-4332-B846-E04E53BC1CC7}"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B-570E-4870-B92E-B581AE9F0F6B}"/>
                </c:ext>
              </c:extLst>
            </c:dLbl>
            <c:dLbl>
              <c:idx val="28"/>
              <c:tx>
                <c:rich>
                  <a:bodyPr/>
                  <a:lstStyle/>
                  <a:p>
                    <a:fld id="{E58CD8FA-80CC-431B-8631-FA2369C7A18D}"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1C-570E-4870-B92E-B581AE9F0F6B}"/>
                </c:ext>
              </c:extLst>
            </c:dLbl>
            <c:dLbl>
              <c:idx val="29"/>
              <c:layout>
                <c:manualLayout>
                  <c:x val="-1.1880516430146164E-2"/>
                  <c:y val="1.0057470126541833E-2"/>
                </c:manualLayout>
              </c:layout>
              <c:tx>
                <c:rich>
                  <a:bodyPr/>
                  <a:lstStyle/>
                  <a:p>
                    <a:fld id="{7E6A34ED-0FDE-449B-96A2-75367C7797FA}"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D-570E-4870-B92E-B581AE9F0F6B}"/>
                </c:ext>
              </c:extLst>
            </c:dLbl>
            <c:dLbl>
              <c:idx val="30"/>
              <c:layout>
                <c:manualLayout>
                  <c:x val="-7.1283098580877426E-3"/>
                  <c:y val="-4.0229880506167919E-3"/>
                </c:manualLayout>
              </c:layout>
              <c:tx>
                <c:rich>
                  <a:bodyPr/>
                  <a:lstStyle/>
                  <a:p>
                    <a:fld id="{F543525D-D494-4DC8-8723-B9BD7DB2C510}" type="CELLRANGE">
                      <a:rPr lang="en-US" dirty="0"/>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E-570E-4870-B92E-B581AE9F0F6B}"/>
                </c:ext>
              </c:extLst>
            </c:dLbl>
            <c:dLbl>
              <c:idx val="31"/>
              <c:layout>
                <c:manualLayout>
                  <c:x val="-8.3163615011023154E-3"/>
                  <c:y val="6.0344820759251879E-3"/>
                </c:manualLayout>
              </c:layout>
              <c:tx>
                <c:rich>
                  <a:bodyPr/>
                  <a:lstStyle/>
                  <a:p>
                    <a:fld id="{DD937A07-B8C4-42F8-A561-99BFA41D8F54}"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1F-570E-4870-B92E-B581AE9F0F6B}"/>
                </c:ext>
              </c:extLst>
            </c:dLbl>
            <c:dLbl>
              <c:idx val="32"/>
              <c:tx>
                <c:rich>
                  <a:bodyPr/>
                  <a:lstStyle/>
                  <a:p>
                    <a:fld id="{2F0066BB-8424-4203-8301-55EB9D7941AC}"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0-570E-4870-B92E-B581AE9F0F6B}"/>
                </c:ext>
              </c:extLst>
            </c:dLbl>
            <c:dLbl>
              <c:idx val="33"/>
              <c:layout>
                <c:manualLayout>
                  <c:x val="-5.9402582150730821E-3"/>
                  <c:y val="0"/>
                </c:manualLayout>
              </c:layout>
              <c:tx>
                <c:rich>
                  <a:bodyPr/>
                  <a:lstStyle/>
                  <a:p>
                    <a:fld id="{3B326BD2-ADBC-4B68-B5D7-5B2C8B5CBFF3}"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21-570E-4870-B92E-B581AE9F0F6B}"/>
                </c:ext>
              </c:extLst>
            </c:dLbl>
            <c:dLbl>
              <c:idx val="34"/>
              <c:tx>
                <c:rich>
                  <a:bodyPr/>
                  <a:lstStyle/>
                  <a:p>
                    <a:fld id="{8BFC701E-D818-4151-9DAB-13B5FBAF3BD9}"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2-570E-4870-B92E-B581AE9F0F6B}"/>
                </c:ext>
              </c:extLst>
            </c:dLbl>
            <c:dLbl>
              <c:idx val="35"/>
              <c:tx>
                <c:rich>
                  <a:bodyPr/>
                  <a:lstStyle/>
                  <a:p>
                    <a:fld id="{0D3E26D4-E1A3-4774-8679-B38C3F4D734F}"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3-570E-4870-B92E-B581AE9F0F6B}"/>
                </c:ext>
              </c:extLst>
            </c:dLbl>
            <c:dLbl>
              <c:idx val="36"/>
              <c:tx>
                <c:rich>
                  <a:bodyPr/>
                  <a:lstStyle/>
                  <a:p>
                    <a:fld id="{4E1A065D-AFC5-43D7-957B-6D1985AA21C9}"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4-570E-4870-B92E-B581AE9F0F6B}"/>
                </c:ext>
              </c:extLst>
            </c:dLbl>
            <c:dLbl>
              <c:idx val="37"/>
              <c:tx>
                <c:rich>
                  <a:bodyPr/>
                  <a:lstStyle/>
                  <a:p>
                    <a:fld id="{74733E6B-BF76-477E-8B99-12C069C28107}"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5-570E-4870-B92E-B581AE9F0F6B}"/>
                </c:ext>
              </c:extLst>
            </c:dLbl>
            <c:dLbl>
              <c:idx val="38"/>
              <c:layout>
                <c:manualLayout>
                  <c:x val="-5.9402582150730821E-3"/>
                  <c:y val="-1.0057470126542054E-2"/>
                </c:manualLayout>
              </c:layout>
              <c:tx>
                <c:rich>
                  <a:bodyPr/>
                  <a:lstStyle/>
                  <a:p>
                    <a:fld id="{DFCA10B2-04E0-436C-B0D2-70DC5BBAF300}"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26-570E-4870-B92E-B581AE9F0F6B}"/>
                </c:ext>
              </c:extLst>
            </c:dLbl>
            <c:dLbl>
              <c:idx val="39"/>
              <c:tx>
                <c:rich>
                  <a:bodyPr/>
                  <a:lstStyle/>
                  <a:p>
                    <a:fld id="{2E985B0A-4113-4C40-B7DB-B4107B168CC0}"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7-570E-4870-B92E-B581AE9F0F6B}"/>
                </c:ext>
              </c:extLst>
            </c:dLbl>
            <c:dLbl>
              <c:idx val="40"/>
              <c:layout>
                <c:manualLayout>
                  <c:x val="-1.3068568073160826E-2"/>
                  <c:y val="-1.6091952202467095E-2"/>
                </c:manualLayout>
              </c:layout>
              <c:tx>
                <c:rich>
                  <a:bodyPr/>
                  <a:lstStyle/>
                  <a:p>
                    <a:r>
                      <a:rPr lang="en-US"/>
                      <a:t>SC</a:t>
                    </a:r>
                  </a:p>
                </c:rich>
              </c:tx>
              <c:dLblPos val="r"/>
              <c:showLegendKey val="0"/>
              <c:showVal val="0"/>
              <c:showCatName val="0"/>
              <c:showSerName val="0"/>
              <c:showPercent val="0"/>
              <c:showBubbleSize val="0"/>
              <c:extLst>
                <c:ext xmlns:c15="http://schemas.microsoft.com/office/drawing/2012/chart" uri="{CE6537A1-D6FC-4f65-9D91-7224C49458BB}">
                  <c15:showDataLabelsRange val="1"/>
                </c:ext>
                <c:ext xmlns:c16="http://schemas.microsoft.com/office/drawing/2014/chart" uri="{C3380CC4-5D6E-409C-BE32-E72D297353CC}">
                  <c16:uniqueId val="{00000028-570E-4870-B92E-B581AE9F0F6B}"/>
                </c:ext>
              </c:extLst>
            </c:dLbl>
            <c:dLbl>
              <c:idx val="41"/>
              <c:tx>
                <c:rich>
                  <a:bodyPr/>
                  <a:lstStyle/>
                  <a:p>
                    <a:fld id="{8224EE9A-37E9-44CD-BC90-124419E0DDE0}"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9-570E-4870-B92E-B581AE9F0F6B}"/>
                </c:ext>
              </c:extLst>
            </c:dLbl>
            <c:dLbl>
              <c:idx val="42"/>
              <c:layout>
                <c:manualLayout>
                  <c:x val="-5.9402582150731263E-3"/>
                  <c:y val="4.0229880506167919E-3"/>
                </c:manualLayout>
              </c:layout>
              <c:tx>
                <c:rich>
                  <a:bodyPr/>
                  <a:lstStyle/>
                  <a:p>
                    <a:fld id="{FB50B7FC-BFB0-480D-93C6-913C64810728}"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2A-570E-4870-B92E-B581AE9F0F6B}"/>
                </c:ext>
              </c:extLst>
            </c:dLbl>
            <c:dLbl>
              <c:idx val="43"/>
              <c:tx>
                <c:rich>
                  <a:bodyPr/>
                  <a:lstStyle/>
                  <a:p>
                    <a:fld id="{03501A47-4621-4F0C-9A2E-52B70CAB4CCA}"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B-570E-4870-B92E-B581AE9F0F6B}"/>
                </c:ext>
              </c:extLst>
            </c:dLbl>
            <c:dLbl>
              <c:idx val="44"/>
              <c:tx>
                <c:rich>
                  <a:bodyPr/>
                  <a:lstStyle/>
                  <a:p>
                    <a:fld id="{952943E7-584F-47AC-BE02-43B83490556E}"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C-570E-4870-B92E-B581AE9F0F6B}"/>
                </c:ext>
              </c:extLst>
            </c:dLbl>
            <c:dLbl>
              <c:idx val="45"/>
              <c:tx>
                <c:rich>
                  <a:bodyPr/>
                  <a:lstStyle/>
                  <a:p>
                    <a:fld id="{873A8F40-F994-44B2-824F-8389B9606630}"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D-570E-4870-B92E-B581AE9F0F6B}"/>
                </c:ext>
              </c:extLst>
            </c:dLbl>
            <c:dLbl>
              <c:idx val="46"/>
              <c:layout>
                <c:manualLayout>
                  <c:x val="-5.9402582150730821E-3"/>
                  <c:y val="-6.0344820759251879E-3"/>
                </c:manualLayout>
              </c:layout>
              <c:tx>
                <c:rich>
                  <a:bodyPr/>
                  <a:lstStyle/>
                  <a:p>
                    <a:fld id="{1F031F68-67C5-442E-8234-2E1E451B2B4B}"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2E-570E-4870-B92E-B581AE9F0F6B}"/>
                </c:ext>
              </c:extLst>
            </c:dLbl>
            <c:dLbl>
              <c:idx val="47"/>
              <c:tx>
                <c:rich>
                  <a:bodyPr/>
                  <a:lstStyle/>
                  <a:p>
                    <a:fld id="{138A1545-2BE9-4C7B-8F81-9196536F26E8}"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2F-570E-4870-B92E-B581AE9F0F6B}"/>
                </c:ext>
              </c:extLst>
            </c:dLbl>
            <c:dLbl>
              <c:idx val="48"/>
              <c:layout>
                <c:manualLayout>
                  <c:x val="-1.1880516430146164E-2"/>
                  <c:y val="-1.4080458177158773E-2"/>
                </c:manualLayout>
              </c:layout>
              <c:tx>
                <c:rich>
                  <a:bodyPr/>
                  <a:lstStyle/>
                  <a:p>
                    <a:fld id="{0CC5908F-98CF-45C4-B129-A20A755C8427}"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30-570E-4870-B92E-B581AE9F0F6B}"/>
                </c:ext>
              </c:extLst>
            </c:dLbl>
            <c:dLbl>
              <c:idx val="49"/>
              <c:tx>
                <c:rich>
                  <a:bodyPr/>
                  <a:lstStyle/>
                  <a:p>
                    <a:fld id="{9626D22E-8716-4CDF-A1BA-08A4F25B371A}"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1-570E-4870-B92E-B581AE9F0F6B}"/>
                </c:ext>
              </c:extLst>
            </c:dLbl>
            <c:dLbl>
              <c:idx val="50"/>
              <c:tx>
                <c:rich>
                  <a:bodyPr/>
                  <a:lstStyle/>
                  <a:p>
                    <a:fld id="{C01813E1-093B-4415-A435-5941BEAB3957}"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32-570E-4870-B92E-B581AE9F0F6B}"/>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r"/>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1"/>
                </a:solidFill>
                <a:prstDash val="sysDot"/>
              </a:ln>
              <a:effectLst/>
            </c:spPr>
            <c:trendlineType val="linear"/>
            <c:dispRSqr val="0"/>
            <c:dispEq val="0"/>
          </c:trendline>
          <c:xVal>
            <c:numRef>
              <c:f>Sheet4!$I$2:$I$52</c:f>
              <c:numCache>
                <c:formatCode>0</c:formatCode>
                <c:ptCount val="51"/>
                <c:pt idx="0">
                  <c:v>234</c:v>
                </c:pt>
                <c:pt idx="1">
                  <c:v>104</c:v>
                </c:pt>
                <c:pt idx="2">
                  <c:v>216</c:v>
                </c:pt>
                <c:pt idx="3">
                  <c:v>512</c:v>
                </c:pt>
                <c:pt idx="4">
                  <c:v>292</c:v>
                </c:pt>
                <c:pt idx="5">
                  <c:v>63</c:v>
                </c:pt>
                <c:pt idx="6">
                  <c:v>388</c:v>
                </c:pt>
                <c:pt idx="7">
                  <c:v>162</c:v>
                </c:pt>
                <c:pt idx="8">
                  <c:v>278</c:v>
                </c:pt>
                <c:pt idx="9">
                  <c:v>202</c:v>
                </c:pt>
                <c:pt idx="10">
                  <c:v>231</c:v>
                </c:pt>
                <c:pt idx="11">
                  <c:v>265</c:v>
                </c:pt>
                <c:pt idx="12">
                  <c:v>467</c:v>
                </c:pt>
                <c:pt idx="13">
                  <c:v>822</c:v>
                </c:pt>
                <c:pt idx="14">
                  <c:v>270</c:v>
                </c:pt>
                <c:pt idx="15">
                  <c:v>327</c:v>
                </c:pt>
                <c:pt idx="16">
                  <c:v>352</c:v>
                </c:pt>
                <c:pt idx="17">
                  <c:v>91</c:v>
                </c:pt>
                <c:pt idx="18">
                  <c:v>253</c:v>
                </c:pt>
                <c:pt idx="19">
                  <c:v>240</c:v>
                </c:pt>
                <c:pt idx="20">
                  <c:v>304</c:v>
                </c:pt>
                <c:pt idx="21">
                  <c:v>21</c:v>
                </c:pt>
                <c:pt idx="22">
                  <c:v>42</c:v>
                </c:pt>
                <c:pt idx="23">
                  <c:v>249</c:v>
                </c:pt>
                <c:pt idx="24">
                  <c:v>158</c:v>
                </c:pt>
                <c:pt idx="25">
                  <c:v>335</c:v>
                </c:pt>
                <c:pt idx="26">
                  <c:v>356</c:v>
                </c:pt>
                <c:pt idx="27">
                  <c:v>573</c:v>
                </c:pt>
                <c:pt idx="28">
                  <c:v>591</c:v>
                </c:pt>
                <c:pt idx="29">
                  <c:v>291</c:v>
                </c:pt>
                <c:pt idx="30">
                  <c:v>332</c:v>
                </c:pt>
                <c:pt idx="31">
                  <c:v>303</c:v>
                </c:pt>
                <c:pt idx="32">
                  <c:v>166</c:v>
                </c:pt>
                <c:pt idx="33">
                  <c:v>192</c:v>
                </c:pt>
                <c:pt idx="34">
                  <c:v>444</c:v>
                </c:pt>
                <c:pt idx="35">
                  <c:v>147</c:v>
                </c:pt>
                <c:pt idx="36">
                  <c:v>241</c:v>
                </c:pt>
                <c:pt idx="37">
                  <c:v>378</c:v>
                </c:pt>
                <c:pt idx="38">
                  <c:v>223</c:v>
                </c:pt>
                <c:pt idx="39">
                  <c:v>118</c:v>
                </c:pt>
                <c:pt idx="40">
                  <c:v>318</c:v>
                </c:pt>
                <c:pt idx="41">
                  <c:v>860</c:v>
                </c:pt>
                <c:pt idx="42">
                  <c:v>331</c:v>
                </c:pt>
                <c:pt idx="43">
                  <c:v>282</c:v>
                </c:pt>
                <c:pt idx="44">
                  <c:v>520</c:v>
                </c:pt>
                <c:pt idx="45">
                  <c:v>50</c:v>
                </c:pt>
                <c:pt idx="46">
                  <c:v>230</c:v>
                </c:pt>
                <c:pt idx="47">
                  <c:v>124</c:v>
                </c:pt>
                <c:pt idx="48">
                  <c:v>60</c:v>
                </c:pt>
                <c:pt idx="49">
                  <c:v>489</c:v>
                </c:pt>
                <c:pt idx="50">
                  <c:v>901</c:v>
                </c:pt>
              </c:numCache>
            </c:numRef>
          </c:xVal>
          <c:yVal>
            <c:numRef>
              <c:f>Sheet4!$J$2:$J$52</c:f>
              <c:numCache>
                <c:formatCode>General</c:formatCode>
                <c:ptCount val="51"/>
                <c:pt idx="0">
                  <c:v>5.6000000000000001E-2</c:v>
                </c:pt>
                <c:pt idx="1">
                  <c:v>3.4000000000000002E-2</c:v>
                </c:pt>
                <c:pt idx="2">
                  <c:v>7.2999999999999995E-2</c:v>
                </c:pt>
                <c:pt idx="3">
                  <c:v>8.6999999999999994E-2</c:v>
                </c:pt>
                <c:pt idx="4">
                  <c:v>5.6000000000000001E-2</c:v>
                </c:pt>
                <c:pt idx="5">
                  <c:v>3.5999999999999997E-2</c:v>
                </c:pt>
                <c:pt idx="6">
                  <c:v>5.2999999999999999E-2</c:v>
                </c:pt>
                <c:pt idx="7">
                  <c:v>3.5000000000000003E-2</c:v>
                </c:pt>
                <c:pt idx="8">
                  <c:v>4.1000000000000002E-2</c:v>
                </c:pt>
                <c:pt idx="9">
                  <c:v>7.4999999999999997E-2</c:v>
                </c:pt>
                <c:pt idx="10">
                  <c:v>7.2999999999999995E-2</c:v>
                </c:pt>
                <c:pt idx="11">
                  <c:v>2.8000000000000001E-2</c:v>
                </c:pt>
                <c:pt idx="12">
                  <c:v>4.9000000000000002E-2</c:v>
                </c:pt>
                <c:pt idx="13">
                  <c:v>4.2000000000000003E-2</c:v>
                </c:pt>
                <c:pt idx="14">
                  <c:v>7.0999999999999994E-2</c:v>
                </c:pt>
                <c:pt idx="15">
                  <c:v>2.5000000000000001E-2</c:v>
                </c:pt>
                <c:pt idx="16">
                  <c:v>5.8000000000000003E-2</c:v>
                </c:pt>
                <c:pt idx="17">
                  <c:v>4.2000000000000003E-2</c:v>
                </c:pt>
                <c:pt idx="18">
                  <c:v>4.2999999999999997E-2</c:v>
                </c:pt>
                <c:pt idx="19">
                  <c:v>0.06</c:v>
                </c:pt>
                <c:pt idx="20">
                  <c:v>0.03</c:v>
                </c:pt>
                <c:pt idx="21">
                  <c:v>1.2999999999999999E-2</c:v>
                </c:pt>
                <c:pt idx="22">
                  <c:v>3.2000000000000001E-2</c:v>
                </c:pt>
                <c:pt idx="23">
                  <c:v>3.4000000000000002E-2</c:v>
                </c:pt>
                <c:pt idx="24">
                  <c:v>5.8999999999999997E-2</c:v>
                </c:pt>
                <c:pt idx="25">
                  <c:v>6.6000000000000003E-2</c:v>
                </c:pt>
                <c:pt idx="26">
                  <c:v>6.6000000000000003E-2</c:v>
                </c:pt>
                <c:pt idx="27">
                  <c:v>5.0999999999999997E-2</c:v>
                </c:pt>
                <c:pt idx="28">
                  <c:v>7.8E-2</c:v>
                </c:pt>
                <c:pt idx="29">
                  <c:v>4.2000000000000003E-2</c:v>
                </c:pt>
                <c:pt idx="30">
                  <c:v>4.2999999999999997E-2</c:v>
                </c:pt>
                <c:pt idx="31">
                  <c:v>5.5E-2</c:v>
                </c:pt>
                <c:pt idx="32">
                  <c:v>2.3E-2</c:v>
                </c:pt>
                <c:pt idx="33">
                  <c:v>5.8000000000000003E-2</c:v>
                </c:pt>
                <c:pt idx="34">
                  <c:v>8.4000000000000005E-2</c:v>
                </c:pt>
                <c:pt idx="35">
                  <c:v>4.9000000000000002E-2</c:v>
                </c:pt>
                <c:pt idx="36">
                  <c:v>8.4000000000000005E-2</c:v>
                </c:pt>
                <c:pt idx="37">
                  <c:v>4.1000000000000002E-2</c:v>
                </c:pt>
                <c:pt idx="38">
                  <c:v>4.3999999999999997E-2</c:v>
                </c:pt>
                <c:pt idx="39">
                  <c:v>0.02</c:v>
                </c:pt>
                <c:pt idx="40">
                  <c:v>5.8000000000000003E-2</c:v>
                </c:pt>
                <c:pt idx="41">
                  <c:v>6.5000000000000002E-2</c:v>
                </c:pt>
                <c:pt idx="42">
                  <c:v>5.1999999999999998E-2</c:v>
                </c:pt>
                <c:pt idx="43">
                  <c:v>0.128</c:v>
                </c:pt>
                <c:pt idx="44">
                  <c:v>8.1000000000000003E-2</c:v>
                </c:pt>
                <c:pt idx="45">
                  <c:v>0</c:v>
                </c:pt>
                <c:pt idx="46">
                  <c:v>4.8000000000000001E-2</c:v>
                </c:pt>
                <c:pt idx="47">
                  <c:v>3.1E-2</c:v>
                </c:pt>
                <c:pt idx="48">
                  <c:v>3.6999999999999998E-2</c:v>
                </c:pt>
                <c:pt idx="49">
                  <c:v>3.6999999999999998E-2</c:v>
                </c:pt>
                <c:pt idx="50">
                  <c:v>0.104</c:v>
                </c:pt>
              </c:numCache>
            </c:numRef>
          </c:yVal>
          <c:smooth val="0"/>
          <c:extLst>
            <c:ext xmlns:c15="http://schemas.microsoft.com/office/drawing/2012/chart" uri="{02D57815-91ED-43cb-92C2-25804820EDAC}">
              <c15:datalabelsRange>
                <c15:f>Sheet4!$A$2:$A$52</c15:f>
                <c15:dlblRangeCache>
                  <c:ptCount val="51"/>
                  <c:pt idx="0">
                    <c:v>United States</c:v>
                  </c:pt>
                  <c:pt idx="1">
                    <c:v>Alabama</c:v>
                  </c:pt>
                  <c:pt idx="2">
                    <c:v>Alaska</c:v>
                  </c:pt>
                  <c:pt idx="3">
                    <c:v>Arizona</c:v>
                  </c:pt>
                  <c:pt idx="4">
                    <c:v>Arkansas</c:v>
                  </c:pt>
                  <c:pt idx="5">
                    <c:v>California</c:v>
                  </c:pt>
                  <c:pt idx="6">
                    <c:v>Colorado</c:v>
                  </c:pt>
                  <c:pt idx="7">
                    <c:v>Connecticut</c:v>
                  </c:pt>
                  <c:pt idx="8">
                    <c:v>Delaware</c:v>
                  </c:pt>
                  <c:pt idx="9">
                    <c:v>Florida</c:v>
                  </c:pt>
                  <c:pt idx="10">
                    <c:v>Georgia</c:v>
                  </c:pt>
                  <c:pt idx="11">
                    <c:v>Hawaii</c:v>
                  </c:pt>
                  <c:pt idx="12">
                    <c:v>Idaho</c:v>
                  </c:pt>
                  <c:pt idx="13">
                    <c:v>Illinois</c:v>
                  </c:pt>
                  <c:pt idx="14">
                    <c:v>Indiana</c:v>
                  </c:pt>
                  <c:pt idx="15">
                    <c:v>Iowa</c:v>
                  </c:pt>
                  <c:pt idx="16">
                    <c:v>Kansas</c:v>
                  </c:pt>
                  <c:pt idx="17">
                    <c:v>Kentucky</c:v>
                  </c:pt>
                  <c:pt idx="18">
                    <c:v>Louisiana</c:v>
                  </c:pt>
                  <c:pt idx="19">
                    <c:v>Maine</c:v>
                  </c:pt>
                  <c:pt idx="20">
                    <c:v>Maryland</c:v>
                  </c:pt>
                  <c:pt idx="21">
                    <c:v>Massachusetts</c:v>
                  </c:pt>
                  <c:pt idx="22">
                    <c:v>Michigan</c:v>
                  </c:pt>
                  <c:pt idx="23">
                    <c:v>Minnesota</c:v>
                  </c:pt>
                  <c:pt idx="24">
                    <c:v>Mississippi</c:v>
                  </c:pt>
                  <c:pt idx="25">
                    <c:v>Missouri</c:v>
                  </c:pt>
                  <c:pt idx="26">
                    <c:v>Montana</c:v>
                  </c:pt>
                  <c:pt idx="27">
                    <c:v>Nebraska</c:v>
                  </c:pt>
                  <c:pt idx="28">
                    <c:v>Nevada</c:v>
                  </c:pt>
                  <c:pt idx="29">
                    <c:v>New Hampshire</c:v>
                  </c:pt>
                  <c:pt idx="30">
                    <c:v>New Jersey</c:v>
                  </c:pt>
                  <c:pt idx="31">
                    <c:v>New Mexico</c:v>
                  </c:pt>
                  <c:pt idx="32">
                    <c:v>New York</c:v>
                  </c:pt>
                  <c:pt idx="33">
                    <c:v>North Carolina</c:v>
                  </c:pt>
                  <c:pt idx="34">
                    <c:v>North Dakota</c:v>
                  </c:pt>
                  <c:pt idx="35">
                    <c:v>Ohio</c:v>
                  </c:pt>
                  <c:pt idx="36">
                    <c:v>Oklahoma</c:v>
                  </c:pt>
                  <c:pt idx="37">
                    <c:v>Oregon</c:v>
                  </c:pt>
                  <c:pt idx="38">
                    <c:v>Pennsylvania</c:v>
                  </c:pt>
                  <c:pt idx="39">
                    <c:v>Rhode Island</c:v>
                  </c:pt>
                  <c:pt idx="40">
                    <c:v>South Carolina</c:v>
                  </c:pt>
                  <c:pt idx="41">
                    <c:v>South Dakota</c:v>
                  </c:pt>
                  <c:pt idx="42">
                    <c:v>Tennessee</c:v>
                  </c:pt>
                  <c:pt idx="43">
                    <c:v>Texas</c:v>
                  </c:pt>
                  <c:pt idx="44">
                    <c:v>Utah</c:v>
                  </c:pt>
                  <c:pt idx="45">
                    <c:v>Vermont</c:v>
                  </c:pt>
                  <c:pt idx="46">
                    <c:v>Virginia</c:v>
                  </c:pt>
                  <c:pt idx="47">
                    <c:v>Washington</c:v>
                  </c:pt>
                  <c:pt idx="48">
                    <c:v>West Virginia</c:v>
                  </c:pt>
                  <c:pt idx="49">
                    <c:v>Wisconsin</c:v>
                  </c:pt>
                  <c:pt idx="50">
                    <c:v>Wyoming</c:v>
                  </c:pt>
                </c15:dlblRangeCache>
              </c15:datalabelsRange>
            </c:ext>
            <c:ext xmlns:c16="http://schemas.microsoft.com/office/drawing/2014/chart" uri="{C3380CC4-5D6E-409C-BE32-E72D297353CC}">
              <c16:uniqueId val="{00000033-570E-4870-B92E-B581AE9F0F6B}"/>
            </c:ext>
          </c:extLst>
        </c:ser>
        <c:dLbls>
          <c:dLblPos val="t"/>
          <c:showLegendKey val="0"/>
          <c:showVal val="1"/>
          <c:showCatName val="0"/>
          <c:showSerName val="0"/>
          <c:showPercent val="0"/>
          <c:showBubbleSize val="0"/>
        </c:dLbls>
        <c:axId val="1770289759"/>
        <c:axId val="1768687455"/>
      </c:scatterChart>
      <c:valAx>
        <c:axId val="1770289759"/>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Juvenile</a:t>
                </a:r>
                <a:r>
                  <a:rPr lang="en-US" baseline="0"/>
                  <a:t> Drug Abuse Crime Arrests</a:t>
                </a:r>
                <a:endParaRPr lang="en-US"/>
              </a:p>
            </c:rich>
          </c:tx>
          <c:layout>
            <c:manualLayout>
              <c:xMode val="edge"/>
              <c:yMode val="edge"/>
              <c:x val="0.42051686607692529"/>
              <c:y val="0.95347414319461676"/>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68687455"/>
        <c:crosses val="autoZero"/>
        <c:crossBetween val="midCat"/>
      </c:valAx>
      <c:valAx>
        <c:axId val="176868745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Uninsured children</a:t>
                </a:r>
                <a:r>
                  <a:rPr lang="en-US" baseline="0"/>
                  <a:t> 0-18</a:t>
                </a:r>
                <a:endParaRPr lang="en-US"/>
              </a:p>
            </c:rich>
          </c:tx>
          <c:layout>
            <c:manualLayout>
              <c:xMode val="edge"/>
              <c:yMode val="edge"/>
              <c:x val="8.3163615011023154E-3"/>
              <c:y val="0.38187327112484487"/>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70289759"/>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603833-3D6D-43CD-9D79-7360F6868B80}" type="datetimeFigureOut">
              <a:rPr lang="en-US" smtClean="0"/>
              <a:t>4/16/2024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A50403-6391-434A-9A2E-5AB6CED9DC6B}" type="slidenum">
              <a:rPr lang="en-US" smtClean="0"/>
              <a:t>‹#›</a:t>
            </a:fld>
            <a:endParaRPr lang="en-US"/>
          </a:p>
        </p:txBody>
      </p:sp>
    </p:spTree>
    <p:extLst>
      <p:ext uri="{BB962C8B-B14F-4D97-AF65-F5344CB8AC3E}">
        <p14:creationId xmlns:p14="http://schemas.microsoft.com/office/powerpoint/2010/main" val="11309616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atin typeface="Aptos" panose="020B0004020202020204" pitchFamily="34" charset="0"/>
              </a:rPr>
              <a:t>Describe the variables- where did the data come from</a:t>
            </a:r>
          </a:p>
          <a:p>
            <a:r>
              <a:rPr lang="en-US">
                <a:latin typeface="Aptos" panose="020B0004020202020204" pitchFamily="34" charset="0"/>
              </a:rPr>
              <a:t>Correlation matrix and scatterplot</a:t>
            </a:r>
          </a:p>
          <a:p>
            <a:endParaRPr lang="en-US"/>
          </a:p>
        </p:txBody>
      </p:sp>
      <p:sp>
        <p:nvSpPr>
          <p:cNvPr id="4" name="Slide Number Placeholder 3"/>
          <p:cNvSpPr>
            <a:spLocks noGrp="1"/>
          </p:cNvSpPr>
          <p:nvPr>
            <p:ph type="sldNum" sz="quarter" idx="5"/>
          </p:nvPr>
        </p:nvSpPr>
        <p:spPr/>
        <p:txBody>
          <a:bodyPr/>
          <a:lstStyle/>
          <a:p>
            <a:fld id="{7CA50403-6391-434A-9A2E-5AB6CED9DC6B}" type="slidenum">
              <a:rPr lang="en-US" smtClean="0"/>
              <a:t>4</a:t>
            </a:fld>
            <a:endParaRPr lang="en-US"/>
          </a:p>
        </p:txBody>
      </p:sp>
    </p:spTree>
    <p:extLst>
      <p:ext uri="{BB962C8B-B14F-4D97-AF65-F5344CB8AC3E}">
        <p14:creationId xmlns:p14="http://schemas.microsoft.com/office/powerpoint/2010/main" val="12754812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atin typeface="Aptos" panose="020B0004020202020204" pitchFamily="34" charset="0"/>
              </a:rPr>
              <a:t>Describe the variables- where did the data come from</a:t>
            </a:r>
          </a:p>
          <a:p>
            <a:r>
              <a:rPr lang="en-US">
                <a:latin typeface="Aptos" panose="020B0004020202020204" pitchFamily="34" charset="0"/>
              </a:rPr>
              <a:t>Correlation matrix and scatterplot</a:t>
            </a:r>
          </a:p>
          <a:p>
            <a:endParaRPr lang="en-US"/>
          </a:p>
        </p:txBody>
      </p:sp>
      <p:sp>
        <p:nvSpPr>
          <p:cNvPr id="4" name="Slide Number Placeholder 3"/>
          <p:cNvSpPr>
            <a:spLocks noGrp="1"/>
          </p:cNvSpPr>
          <p:nvPr>
            <p:ph type="sldNum" sz="quarter" idx="5"/>
          </p:nvPr>
        </p:nvSpPr>
        <p:spPr/>
        <p:txBody>
          <a:bodyPr/>
          <a:lstStyle/>
          <a:p>
            <a:fld id="{7CA50403-6391-434A-9A2E-5AB6CED9DC6B}" type="slidenum">
              <a:rPr lang="en-US" smtClean="0"/>
              <a:t>5</a:t>
            </a:fld>
            <a:endParaRPr lang="en-US"/>
          </a:p>
        </p:txBody>
      </p:sp>
    </p:spTree>
    <p:extLst>
      <p:ext uri="{BB962C8B-B14F-4D97-AF65-F5344CB8AC3E}">
        <p14:creationId xmlns:p14="http://schemas.microsoft.com/office/powerpoint/2010/main" val="25132286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CA50403-6391-434A-9A2E-5AB6CED9DC6B}" type="slidenum">
              <a:rPr lang="en-US" smtClean="0"/>
              <a:t>7</a:t>
            </a:fld>
            <a:endParaRPr lang="en-US"/>
          </a:p>
        </p:txBody>
      </p:sp>
    </p:spTree>
    <p:extLst>
      <p:ext uri="{BB962C8B-B14F-4D97-AF65-F5344CB8AC3E}">
        <p14:creationId xmlns:p14="http://schemas.microsoft.com/office/powerpoint/2010/main" val="2103420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95C89-2E28-4777-95B0-BA7EECAE3BA4}"/>
              </a:ext>
            </a:extLst>
          </p:cNvPr>
          <p:cNvSpPr>
            <a:spLocks noGrp="1"/>
          </p:cNvSpPr>
          <p:nvPr>
            <p:ph type="ctrTitle"/>
          </p:nvPr>
        </p:nvSpPr>
        <p:spPr>
          <a:xfrm>
            <a:off x="1709928" y="987552"/>
            <a:ext cx="8385048" cy="3081528"/>
          </a:xfrm>
        </p:spPr>
        <p:txBody>
          <a:bodyPr anchor="b">
            <a:normAutofit/>
          </a:bodyPr>
          <a:lstStyle>
            <a:lvl1pPr algn="ctr">
              <a:defRPr sz="5400"/>
            </a:lvl1pPr>
          </a:lstStyle>
          <a:p>
            <a:r>
              <a:rPr lang="en-US"/>
              <a:t>Click to edit Master title style</a:t>
            </a:r>
          </a:p>
        </p:txBody>
      </p:sp>
      <p:sp>
        <p:nvSpPr>
          <p:cNvPr id="3" name="Subtitle 2">
            <a:extLst>
              <a:ext uri="{FF2B5EF4-FFF2-40B4-BE49-F238E27FC236}">
                <a16:creationId xmlns:a16="http://schemas.microsoft.com/office/drawing/2014/main" id="{59052321-4D71-4DA8-BD2C-DC22FC1525CB}"/>
              </a:ext>
            </a:extLst>
          </p:cNvPr>
          <p:cNvSpPr>
            <a:spLocks noGrp="1"/>
          </p:cNvSpPr>
          <p:nvPr>
            <p:ph type="subTitle" idx="1"/>
          </p:nvPr>
        </p:nvSpPr>
        <p:spPr>
          <a:xfrm>
            <a:off x="2905506" y="4480561"/>
            <a:ext cx="5993892" cy="1166495"/>
          </a:xfrm>
        </p:spPr>
        <p:txBody>
          <a:bodyPr>
            <a:normAutofit/>
          </a:bodyPr>
          <a:lstStyle>
            <a:lvl1pPr marL="0" indent="0" algn="ctr">
              <a:buNone/>
              <a:defRPr sz="1400" cap="all" spc="6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1D37183-71EA-4A92-8609-41ECB53F447E}"/>
              </a:ext>
            </a:extLst>
          </p:cNvPr>
          <p:cNvSpPr>
            <a:spLocks noGrp="1"/>
          </p:cNvSpPr>
          <p:nvPr>
            <p:ph type="dt" sz="half" idx="10"/>
          </p:nvPr>
        </p:nvSpPr>
        <p:spPr/>
        <p:txBody>
          <a:bodyPr/>
          <a:lstStyle/>
          <a:p>
            <a:fld id="{B5898F52-2787-4BA2-BBBC-9395E9F86D50}" type="datetimeFigureOut">
              <a:rPr lang="en-US" smtClean="0"/>
              <a:t>4/16/2024</a:t>
            </a:fld>
            <a:endParaRPr lang="en-US"/>
          </a:p>
        </p:txBody>
      </p:sp>
      <p:sp>
        <p:nvSpPr>
          <p:cNvPr id="5" name="Footer Placeholder 4">
            <a:extLst>
              <a:ext uri="{FF2B5EF4-FFF2-40B4-BE49-F238E27FC236}">
                <a16:creationId xmlns:a16="http://schemas.microsoft.com/office/drawing/2014/main" id="{CA09F2E6-1ECC-4081-8EBF-C80C6C94A1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C3FA67-CD72-4503-BA25-FEC880107BC4}"/>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2716526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83CBE-1EA9-4E8B-A281-C50B792E55F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B2EB1A0-A59D-4CB9-BABB-C6BF1D2E992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E6265B-940D-433C-AD76-2D6A42449307}"/>
              </a:ext>
            </a:extLst>
          </p:cNvPr>
          <p:cNvSpPr>
            <a:spLocks noGrp="1"/>
          </p:cNvSpPr>
          <p:nvPr>
            <p:ph type="dt" sz="half" idx="10"/>
          </p:nvPr>
        </p:nvSpPr>
        <p:spPr/>
        <p:txBody>
          <a:bodyPr/>
          <a:lstStyle/>
          <a:p>
            <a:fld id="{B5898F52-2787-4BA2-BBBC-9395E9F86D50}" type="datetimeFigureOut">
              <a:rPr lang="en-US" smtClean="0"/>
              <a:t>4/16/2024</a:t>
            </a:fld>
            <a:endParaRPr lang="en-US"/>
          </a:p>
        </p:txBody>
      </p:sp>
      <p:sp>
        <p:nvSpPr>
          <p:cNvPr id="5" name="Footer Placeholder 4">
            <a:extLst>
              <a:ext uri="{FF2B5EF4-FFF2-40B4-BE49-F238E27FC236}">
                <a16:creationId xmlns:a16="http://schemas.microsoft.com/office/drawing/2014/main" id="{EDCAB98E-314F-45C4-9A64-AD3FAE0516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E49F32-B214-4A0C-8669-7FE4BA445965}"/>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318767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DE4A6D-DAA1-4551-A093-3C36C1C8CF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125FDA9-71CD-4B86-B291-BEBA43D8ED7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D9F5B1-B635-4479-A426-B1D4066502DB}"/>
              </a:ext>
            </a:extLst>
          </p:cNvPr>
          <p:cNvSpPr>
            <a:spLocks noGrp="1"/>
          </p:cNvSpPr>
          <p:nvPr>
            <p:ph type="dt" sz="half" idx="10"/>
          </p:nvPr>
        </p:nvSpPr>
        <p:spPr/>
        <p:txBody>
          <a:bodyPr/>
          <a:lstStyle/>
          <a:p>
            <a:fld id="{B5898F52-2787-4BA2-BBBC-9395E9F86D50}" type="datetimeFigureOut">
              <a:rPr lang="en-US" smtClean="0"/>
              <a:t>4/16/2024</a:t>
            </a:fld>
            <a:endParaRPr lang="en-US"/>
          </a:p>
        </p:txBody>
      </p:sp>
      <p:sp>
        <p:nvSpPr>
          <p:cNvPr id="5" name="Footer Placeholder 4">
            <a:extLst>
              <a:ext uri="{FF2B5EF4-FFF2-40B4-BE49-F238E27FC236}">
                <a16:creationId xmlns:a16="http://schemas.microsoft.com/office/drawing/2014/main" id="{6B833098-8769-47C3-80B2-C2942F984D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EA9297-65D4-45BE-BE6C-5531FC6A5E1E}"/>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1586628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BA523-EF01-4656-9D54-347E984FD3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D52871-79D5-420E-8207-BEF7BE44A9B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6D32D3-8223-4851-BB8E-CB489B975FD6}"/>
              </a:ext>
            </a:extLst>
          </p:cNvPr>
          <p:cNvSpPr>
            <a:spLocks noGrp="1"/>
          </p:cNvSpPr>
          <p:nvPr>
            <p:ph type="dt" sz="half" idx="10"/>
          </p:nvPr>
        </p:nvSpPr>
        <p:spPr/>
        <p:txBody>
          <a:bodyPr/>
          <a:lstStyle/>
          <a:p>
            <a:fld id="{B5898F52-2787-4BA2-BBBC-9395E9F86D50}" type="datetimeFigureOut">
              <a:rPr lang="en-US" smtClean="0"/>
              <a:t>4/16/2024</a:t>
            </a:fld>
            <a:endParaRPr lang="en-US"/>
          </a:p>
        </p:txBody>
      </p:sp>
      <p:sp>
        <p:nvSpPr>
          <p:cNvPr id="5" name="Footer Placeholder 4">
            <a:extLst>
              <a:ext uri="{FF2B5EF4-FFF2-40B4-BE49-F238E27FC236}">
                <a16:creationId xmlns:a16="http://schemas.microsoft.com/office/drawing/2014/main" id="{9E94444B-9FC3-414D-8EA0-15AB806D5E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BC448B-FCF6-40C5-8BB6-15B70E8897CB}"/>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2785442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F79BA-620F-4443-807B-BE44F36F98F1}"/>
              </a:ext>
            </a:extLst>
          </p:cNvPr>
          <p:cNvSpPr>
            <a:spLocks noGrp="1"/>
          </p:cNvSpPr>
          <p:nvPr>
            <p:ph type="title"/>
          </p:nvPr>
        </p:nvSpPr>
        <p:spPr>
          <a:xfrm>
            <a:off x="1069848" y="1709738"/>
            <a:ext cx="9430811" cy="2852737"/>
          </a:xfrm>
        </p:spPr>
        <p:txBody>
          <a:bodyPr anchor="b">
            <a:normAutofit/>
          </a:bodyPr>
          <a:lstStyle>
            <a:lvl1pPr>
              <a:defRPr sz="5400"/>
            </a:lvl1pPr>
          </a:lstStyle>
          <a:p>
            <a:r>
              <a:rPr lang="en-US"/>
              <a:t>Click to edit Master title style</a:t>
            </a:r>
          </a:p>
        </p:txBody>
      </p:sp>
      <p:sp>
        <p:nvSpPr>
          <p:cNvPr id="3" name="Text Placeholder 2">
            <a:extLst>
              <a:ext uri="{FF2B5EF4-FFF2-40B4-BE49-F238E27FC236}">
                <a16:creationId xmlns:a16="http://schemas.microsoft.com/office/drawing/2014/main" id="{30C9A625-6442-4047-B545-433C4451210A}"/>
              </a:ext>
            </a:extLst>
          </p:cNvPr>
          <p:cNvSpPr>
            <a:spLocks noGrp="1"/>
          </p:cNvSpPr>
          <p:nvPr>
            <p:ph type="body" idx="1"/>
          </p:nvPr>
        </p:nvSpPr>
        <p:spPr>
          <a:xfrm>
            <a:off x="1069848" y="4589463"/>
            <a:ext cx="9430811"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F8EAA30-3B1A-4BEA-9835-33D2072451F9}"/>
              </a:ext>
            </a:extLst>
          </p:cNvPr>
          <p:cNvSpPr>
            <a:spLocks noGrp="1"/>
          </p:cNvSpPr>
          <p:nvPr>
            <p:ph type="dt" sz="half" idx="10"/>
          </p:nvPr>
        </p:nvSpPr>
        <p:spPr/>
        <p:txBody>
          <a:bodyPr/>
          <a:lstStyle/>
          <a:p>
            <a:fld id="{B5898F52-2787-4BA2-BBBC-9395E9F86D50}" type="datetimeFigureOut">
              <a:rPr lang="en-US" smtClean="0"/>
              <a:t>4/16/2024</a:t>
            </a:fld>
            <a:endParaRPr lang="en-US"/>
          </a:p>
        </p:txBody>
      </p:sp>
      <p:sp>
        <p:nvSpPr>
          <p:cNvPr id="5" name="Footer Placeholder 4">
            <a:extLst>
              <a:ext uri="{FF2B5EF4-FFF2-40B4-BE49-F238E27FC236}">
                <a16:creationId xmlns:a16="http://schemas.microsoft.com/office/drawing/2014/main" id="{BB256440-3149-446F-8105-485333B183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0FEDB1-D604-4E10-B334-5DB303498B12}"/>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2858329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6E563-D552-439E-8DF5-45062D8754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0136873-2DD5-456E-A3A9-FE408419E30D}"/>
              </a:ext>
            </a:extLst>
          </p:cNvPr>
          <p:cNvSpPr>
            <a:spLocks noGrp="1"/>
          </p:cNvSpPr>
          <p:nvPr>
            <p:ph sz="half" idx="1"/>
          </p:nvPr>
        </p:nvSpPr>
        <p:spPr>
          <a:xfrm>
            <a:off x="1069848" y="1825625"/>
            <a:ext cx="4684057"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C6B04C-FB9E-4A9E-8892-4B5B702898B4}"/>
              </a:ext>
            </a:extLst>
          </p:cNvPr>
          <p:cNvSpPr>
            <a:spLocks noGrp="1"/>
          </p:cNvSpPr>
          <p:nvPr>
            <p:ph sz="half" idx="2"/>
          </p:nvPr>
        </p:nvSpPr>
        <p:spPr>
          <a:xfrm>
            <a:off x="6019802" y="1825625"/>
            <a:ext cx="4684058"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2E2F0B4-0E86-473E-BC42-78D856A00C2E}"/>
              </a:ext>
            </a:extLst>
          </p:cNvPr>
          <p:cNvSpPr>
            <a:spLocks noGrp="1"/>
          </p:cNvSpPr>
          <p:nvPr>
            <p:ph type="dt" sz="half" idx="10"/>
          </p:nvPr>
        </p:nvSpPr>
        <p:spPr/>
        <p:txBody>
          <a:bodyPr/>
          <a:lstStyle/>
          <a:p>
            <a:fld id="{B5898F52-2787-4BA2-BBBC-9395E9F86D50}" type="datetimeFigureOut">
              <a:rPr lang="en-US" smtClean="0"/>
              <a:t>4/16/2024</a:t>
            </a:fld>
            <a:endParaRPr lang="en-US"/>
          </a:p>
        </p:txBody>
      </p:sp>
      <p:sp>
        <p:nvSpPr>
          <p:cNvPr id="6" name="Footer Placeholder 5">
            <a:extLst>
              <a:ext uri="{FF2B5EF4-FFF2-40B4-BE49-F238E27FC236}">
                <a16:creationId xmlns:a16="http://schemas.microsoft.com/office/drawing/2014/main" id="{782B9537-F43C-4042-B165-A00358F9E2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F9F52F-61F2-4FEE-8989-2FB400190C4C}"/>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1687050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32E5C-0B2D-4DB5-95F6-3C2C825DFE54}"/>
              </a:ext>
            </a:extLst>
          </p:cNvPr>
          <p:cNvSpPr>
            <a:spLocks noGrp="1"/>
          </p:cNvSpPr>
          <p:nvPr>
            <p:ph type="title"/>
          </p:nvPr>
        </p:nvSpPr>
        <p:spPr>
          <a:xfrm>
            <a:off x="839788" y="365125"/>
            <a:ext cx="989993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8F1C53-3F27-42E6-BE80-1DF57985741C}"/>
              </a:ext>
            </a:extLst>
          </p:cNvPr>
          <p:cNvSpPr>
            <a:spLocks noGrp="1"/>
          </p:cNvSpPr>
          <p:nvPr>
            <p:ph type="body" idx="1"/>
          </p:nvPr>
        </p:nvSpPr>
        <p:spPr>
          <a:xfrm>
            <a:off x="839789" y="1681163"/>
            <a:ext cx="4872132" cy="823912"/>
          </a:xfrm>
        </p:spPr>
        <p:txBody>
          <a:bodyPr anchor="b">
            <a:noAutofit/>
          </a:bodyPr>
          <a:lstStyle>
            <a:lvl1pPr marL="0" indent="0">
              <a:buNone/>
              <a:defRPr sz="1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38CC6CB-F028-4322-B54F-571203106F23}"/>
              </a:ext>
            </a:extLst>
          </p:cNvPr>
          <p:cNvSpPr>
            <a:spLocks noGrp="1"/>
          </p:cNvSpPr>
          <p:nvPr>
            <p:ph sz="half" idx="2"/>
          </p:nvPr>
        </p:nvSpPr>
        <p:spPr>
          <a:xfrm>
            <a:off x="839787" y="2510632"/>
            <a:ext cx="4872133" cy="3684588"/>
          </a:xfrm>
        </p:spPr>
        <p:txBody>
          <a:bodyPr/>
          <a:lstStyle>
            <a:lvl2pPr>
              <a:defRPr b="1"/>
            </a:lvl2pPr>
            <a:lvl3pPr>
              <a:defRPr b="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2AD2CD7-554E-4EAA-BAF6-86ABB7E81D25}"/>
              </a:ext>
            </a:extLst>
          </p:cNvPr>
          <p:cNvSpPr>
            <a:spLocks noGrp="1"/>
          </p:cNvSpPr>
          <p:nvPr>
            <p:ph type="body" sz="quarter" idx="3"/>
          </p:nvPr>
        </p:nvSpPr>
        <p:spPr>
          <a:xfrm>
            <a:off x="5889809" y="1681163"/>
            <a:ext cx="4849909" cy="823912"/>
          </a:xfrm>
        </p:spPr>
        <p:txBody>
          <a:bodyPr anchor="b">
            <a:noAutofit/>
          </a:bodyPr>
          <a:lstStyle>
            <a:lvl1pPr marL="0" indent="0">
              <a:buNone/>
              <a:defRPr sz="1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982A2D6-379C-4D26-90AC-9F2F46DCE7F3}"/>
              </a:ext>
            </a:extLst>
          </p:cNvPr>
          <p:cNvSpPr>
            <a:spLocks noGrp="1"/>
          </p:cNvSpPr>
          <p:nvPr>
            <p:ph sz="quarter" idx="4"/>
          </p:nvPr>
        </p:nvSpPr>
        <p:spPr>
          <a:xfrm>
            <a:off x="5889810" y="2505075"/>
            <a:ext cx="4872134" cy="3684588"/>
          </a:xfrm>
        </p:spPr>
        <p:txBody>
          <a:bodyPr/>
          <a:lstStyle>
            <a:lvl2pPr>
              <a:defRPr b="1"/>
            </a:lvl2pPr>
            <a:lvl3pPr>
              <a:defRPr b="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EA0E4F3-8A65-4788-AE96-1FB2060F48D2}"/>
              </a:ext>
            </a:extLst>
          </p:cNvPr>
          <p:cNvSpPr>
            <a:spLocks noGrp="1"/>
          </p:cNvSpPr>
          <p:nvPr>
            <p:ph type="dt" sz="half" idx="10"/>
          </p:nvPr>
        </p:nvSpPr>
        <p:spPr/>
        <p:txBody>
          <a:bodyPr/>
          <a:lstStyle/>
          <a:p>
            <a:fld id="{B5898F52-2787-4BA2-BBBC-9395E9F86D50}" type="datetimeFigureOut">
              <a:rPr lang="en-US" smtClean="0"/>
              <a:t>4/16/2024</a:t>
            </a:fld>
            <a:endParaRPr lang="en-US"/>
          </a:p>
        </p:txBody>
      </p:sp>
      <p:sp>
        <p:nvSpPr>
          <p:cNvPr id="8" name="Footer Placeholder 7">
            <a:extLst>
              <a:ext uri="{FF2B5EF4-FFF2-40B4-BE49-F238E27FC236}">
                <a16:creationId xmlns:a16="http://schemas.microsoft.com/office/drawing/2014/main" id="{97522DA4-5EE1-440C-ADDE-D7B4F77B4E1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6BC291E-B8EF-4ED7-A04A-23426C220CF0}"/>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2635392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CB818-E8D0-497B-9A7E-4F281D0DBCC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FE82B9D-CD58-4C05-8A78-CB6E0E9D49DC}"/>
              </a:ext>
            </a:extLst>
          </p:cNvPr>
          <p:cNvSpPr>
            <a:spLocks noGrp="1"/>
          </p:cNvSpPr>
          <p:nvPr>
            <p:ph type="dt" sz="half" idx="10"/>
          </p:nvPr>
        </p:nvSpPr>
        <p:spPr/>
        <p:txBody>
          <a:bodyPr/>
          <a:lstStyle/>
          <a:p>
            <a:fld id="{B5898F52-2787-4BA2-BBBC-9395E9F86D50}" type="datetimeFigureOut">
              <a:rPr lang="en-US" smtClean="0"/>
              <a:t>4/16/2024</a:t>
            </a:fld>
            <a:endParaRPr lang="en-US"/>
          </a:p>
        </p:txBody>
      </p:sp>
      <p:sp>
        <p:nvSpPr>
          <p:cNvPr id="4" name="Footer Placeholder 3">
            <a:extLst>
              <a:ext uri="{FF2B5EF4-FFF2-40B4-BE49-F238E27FC236}">
                <a16:creationId xmlns:a16="http://schemas.microsoft.com/office/drawing/2014/main" id="{BADE60CD-D6F3-40A7-BB8B-FEC8E3156AF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C02B832-C4FE-4F88-85EA-DDC16A82B9A9}"/>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4032326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75B2FC-801A-44A4-96BF-26A9E8B2A1C6}"/>
              </a:ext>
            </a:extLst>
          </p:cNvPr>
          <p:cNvSpPr>
            <a:spLocks noGrp="1"/>
          </p:cNvSpPr>
          <p:nvPr>
            <p:ph type="dt" sz="half" idx="10"/>
          </p:nvPr>
        </p:nvSpPr>
        <p:spPr/>
        <p:txBody>
          <a:bodyPr/>
          <a:lstStyle/>
          <a:p>
            <a:fld id="{B5898F52-2787-4BA2-BBBC-9395E9F86D50}" type="datetimeFigureOut">
              <a:rPr lang="en-US" smtClean="0"/>
              <a:t>4/16/2024</a:t>
            </a:fld>
            <a:endParaRPr lang="en-US"/>
          </a:p>
        </p:txBody>
      </p:sp>
      <p:sp>
        <p:nvSpPr>
          <p:cNvPr id="3" name="Footer Placeholder 2">
            <a:extLst>
              <a:ext uri="{FF2B5EF4-FFF2-40B4-BE49-F238E27FC236}">
                <a16:creationId xmlns:a16="http://schemas.microsoft.com/office/drawing/2014/main" id="{A8127F04-7E7E-485C-8B30-6B89E5A69F0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0933C81-AA74-4BCE-AA9E-56E5791D078C}"/>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4111480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FD3CB-0541-46AD-B35E-0E0A1375E8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BF8EFDE-1D7D-46B8-AB55-A3C02EDD1888}"/>
              </a:ext>
            </a:extLst>
          </p:cNvPr>
          <p:cNvSpPr>
            <a:spLocks noGrp="1"/>
          </p:cNvSpPr>
          <p:nvPr>
            <p:ph idx="1"/>
          </p:nvPr>
        </p:nvSpPr>
        <p:spPr>
          <a:xfrm>
            <a:off x="5183188" y="457201"/>
            <a:ext cx="5652153" cy="5403850"/>
          </a:xfrm>
        </p:spPr>
        <p:txBody>
          <a:bodyPr/>
          <a:lstStyle>
            <a:lvl1pPr>
              <a:defRPr sz="3200"/>
            </a:lvl1pPr>
            <a:lvl2pPr>
              <a:defRPr sz="2800" b="1"/>
            </a:lvl2pPr>
            <a:lvl3pPr>
              <a:defRPr sz="2400" b="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411D2F5-DB36-4943-8A14-96AFC48830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6C07D4-6597-444C-9EFD-62021AE7618C}"/>
              </a:ext>
            </a:extLst>
          </p:cNvPr>
          <p:cNvSpPr>
            <a:spLocks noGrp="1"/>
          </p:cNvSpPr>
          <p:nvPr>
            <p:ph type="dt" sz="half" idx="10"/>
          </p:nvPr>
        </p:nvSpPr>
        <p:spPr/>
        <p:txBody>
          <a:bodyPr/>
          <a:lstStyle/>
          <a:p>
            <a:fld id="{B5898F52-2787-4BA2-BBBC-9395E9F86D50}" type="datetimeFigureOut">
              <a:rPr lang="en-US" smtClean="0"/>
              <a:t>4/16/2024</a:t>
            </a:fld>
            <a:endParaRPr lang="en-US"/>
          </a:p>
        </p:txBody>
      </p:sp>
      <p:sp>
        <p:nvSpPr>
          <p:cNvPr id="6" name="Footer Placeholder 5">
            <a:extLst>
              <a:ext uri="{FF2B5EF4-FFF2-40B4-BE49-F238E27FC236}">
                <a16:creationId xmlns:a16="http://schemas.microsoft.com/office/drawing/2014/main" id="{712D0D2C-70E8-4A24-9727-BEAF10B17D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D9E0F6-7216-48A1-8BCA-770C6DE3875B}"/>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3966738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CBEBD-5F1A-4111-A7F2-1CE82C9A69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00517FB-4008-4F68-B193-482971BA72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2606C5F-0885-458F-9B21-47E60171BF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886F2E-B752-4D78-8DC4-C96A1A00E670}"/>
              </a:ext>
            </a:extLst>
          </p:cNvPr>
          <p:cNvSpPr>
            <a:spLocks noGrp="1"/>
          </p:cNvSpPr>
          <p:nvPr>
            <p:ph type="dt" sz="half" idx="10"/>
          </p:nvPr>
        </p:nvSpPr>
        <p:spPr/>
        <p:txBody>
          <a:bodyPr/>
          <a:lstStyle/>
          <a:p>
            <a:fld id="{B5898F52-2787-4BA2-BBBC-9395E9F86D50}" type="datetimeFigureOut">
              <a:rPr lang="en-US" smtClean="0"/>
              <a:t>4/16/2024</a:t>
            </a:fld>
            <a:endParaRPr lang="en-US"/>
          </a:p>
        </p:txBody>
      </p:sp>
      <p:sp>
        <p:nvSpPr>
          <p:cNvPr id="6" name="Footer Placeholder 5">
            <a:extLst>
              <a:ext uri="{FF2B5EF4-FFF2-40B4-BE49-F238E27FC236}">
                <a16:creationId xmlns:a16="http://schemas.microsoft.com/office/drawing/2014/main" id="{4FC37751-8BB8-4224-870A-A2953E7607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42CE94-BD7E-44B3-9B5E-67D4BD317E99}"/>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2251040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1AFD227-869A-489C-A9B5-3F0498DF3C0C}"/>
              </a:ext>
            </a:extLst>
          </p:cNvPr>
          <p:cNvGrpSpPr/>
          <p:nvPr/>
        </p:nvGrpSpPr>
        <p:grpSpPr>
          <a:xfrm>
            <a:off x="11096450" y="13394"/>
            <a:ext cx="494218" cy="6814823"/>
            <a:chOff x="11096450" y="13394"/>
            <a:chExt cx="494218" cy="6814823"/>
          </a:xfrm>
          <a:solidFill>
            <a:schemeClr val="bg2">
              <a:lumMod val="90000"/>
            </a:schemeClr>
          </a:solidFill>
        </p:grpSpPr>
        <p:sp>
          <p:nvSpPr>
            <p:cNvPr id="8" name="Freeform 8">
              <a:extLst>
                <a:ext uri="{FF2B5EF4-FFF2-40B4-BE49-F238E27FC236}">
                  <a16:creationId xmlns:a16="http://schemas.microsoft.com/office/drawing/2014/main" id="{62704B34-199B-4964-9C78-3AB9735915AA}"/>
                </a:ext>
              </a:extLst>
            </p:cNvPr>
            <p:cNvSpPr>
              <a:spLocks/>
            </p:cNvSpPr>
            <p:nvPr/>
          </p:nvSpPr>
          <p:spPr bwMode="auto">
            <a:xfrm rot="5400000">
              <a:off x="11108009" y="671857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 name="Freeform 10">
              <a:extLst>
                <a:ext uri="{FF2B5EF4-FFF2-40B4-BE49-F238E27FC236}">
                  <a16:creationId xmlns:a16="http://schemas.microsoft.com/office/drawing/2014/main" id="{8B1E8DB8-017D-454E-849F-EE5742849FD4}"/>
                </a:ext>
              </a:extLst>
            </p:cNvPr>
            <p:cNvSpPr>
              <a:spLocks/>
            </p:cNvSpPr>
            <p:nvPr/>
          </p:nvSpPr>
          <p:spPr bwMode="auto">
            <a:xfrm rot="5400000">
              <a:off x="11475034" y="77813"/>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 name="Freeform 15">
              <a:extLst>
                <a:ext uri="{FF2B5EF4-FFF2-40B4-BE49-F238E27FC236}">
                  <a16:creationId xmlns:a16="http://schemas.microsoft.com/office/drawing/2014/main" id="{16D80E5D-5099-41C4-A80A-1B1538C382FC}"/>
                </a:ext>
              </a:extLst>
            </p:cNvPr>
            <p:cNvSpPr>
              <a:spLocks/>
            </p:cNvSpPr>
            <p:nvPr/>
          </p:nvSpPr>
          <p:spPr bwMode="auto">
            <a:xfrm rot="5400000">
              <a:off x="11478964" y="592010"/>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 name="Freeform 18">
              <a:extLst>
                <a:ext uri="{FF2B5EF4-FFF2-40B4-BE49-F238E27FC236}">
                  <a16:creationId xmlns:a16="http://schemas.microsoft.com/office/drawing/2014/main" id="{947751E1-E2F4-467E-B547-3BD4BAB7F560}"/>
                </a:ext>
              </a:extLst>
            </p:cNvPr>
            <p:cNvSpPr>
              <a:spLocks/>
            </p:cNvSpPr>
            <p:nvPr/>
          </p:nvSpPr>
          <p:spPr bwMode="auto">
            <a:xfrm rot="5400000">
              <a:off x="11482378" y="335267"/>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 name="Freeform 19">
              <a:extLst>
                <a:ext uri="{FF2B5EF4-FFF2-40B4-BE49-F238E27FC236}">
                  <a16:creationId xmlns:a16="http://schemas.microsoft.com/office/drawing/2014/main" id="{55D8869B-B701-4268-9856-876345C8AE3F}"/>
                </a:ext>
              </a:extLst>
            </p:cNvPr>
            <p:cNvSpPr>
              <a:spLocks/>
            </p:cNvSpPr>
            <p:nvPr/>
          </p:nvSpPr>
          <p:spPr bwMode="auto">
            <a:xfrm rot="5400000">
              <a:off x="11407714" y="2021691"/>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3" name="Freeform 20">
              <a:extLst>
                <a:ext uri="{FF2B5EF4-FFF2-40B4-BE49-F238E27FC236}">
                  <a16:creationId xmlns:a16="http://schemas.microsoft.com/office/drawing/2014/main" id="{A25CA59C-849F-4CE4-A9B0-293F98DE2C7C}"/>
                </a:ext>
              </a:extLst>
            </p:cNvPr>
            <p:cNvSpPr>
              <a:spLocks/>
            </p:cNvSpPr>
            <p:nvPr/>
          </p:nvSpPr>
          <p:spPr bwMode="auto">
            <a:xfrm rot="5400000">
              <a:off x="11414629" y="2272420"/>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4" name="Freeform 22">
              <a:extLst>
                <a:ext uri="{FF2B5EF4-FFF2-40B4-BE49-F238E27FC236}">
                  <a16:creationId xmlns:a16="http://schemas.microsoft.com/office/drawing/2014/main" id="{FE000DB1-AAA1-4BFF-8F14-53624C2F9E0B}"/>
                </a:ext>
              </a:extLst>
            </p:cNvPr>
            <p:cNvSpPr>
              <a:spLocks/>
            </p:cNvSpPr>
            <p:nvPr/>
          </p:nvSpPr>
          <p:spPr bwMode="auto">
            <a:xfrm rot="5400000">
              <a:off x="11426398" y="1049544"/>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5" name="Freeform 23">
              <a:extLst>
                <a:ext uri="{FF2B5EF4-FFF2-40B4-BE49-F238E27FC236}">
                  <a16:creationId xmlns:a16="http://schemas.microsoft.com/office/drawing/2014/main" id="{5EEFBC14-7E5B-47B2-B5E3-E90991F89191}"/>
                </a:ext>
              </a:extLst>
            </p:cNvPr>
            <p:cNvSpPr>
              <a:spLocks/>
            </p:cNvSpPr>
            <p:nvPr/>
          </p:nvSpPr>
          <p:spPr bwMode="auto">
            <a:xfrm rot="5400000">
              <a:off x="11440085" y="836978"/>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6" name="Freeform 26">
              <a:extLst>
                <a:ext uri="{FF2B5EF4-FFF2-40B4-BE49-F238E27FC236}">
                  <a16:creationId xmlns:a16="http://schemas.microsoft.com/office/drawing/2014/main" id="{00AFF6E4-A34A-4FD3-8C57-BB96114822D1}"/>
                </a:ext>
              </a:extLst>
            </p:cNvPr>
            <p:cNvSpPr>
              <a:spLocks/>
            </p:cNvSpPr>
            <p:nvPr/>
          </p:nvSpPr>
          <p:spPr bwMode="auto">
            <a:xfrm rot="5400000">
              <a:off x="11427309" y="1320685"/>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7" name="Freeform 27">
              <a:extLst>
                <a:ext uri="{FF2B5EF4-FFF2-40B4-BE49-F238E27FC236}">
                  <a16:creationId xmlns:a16="http://schemas.microsoft.com/office/drawing/2014/main" id="{C63A8474-C075-4441-A0B3-52286EA50093}"/>
                </a:ext>
              </a:extLst>
            </p:cNvPr>
            <p:cNvSpPr>
              <a:spLocks/>
            </p:cNvSpPr>
            <p:nvPr/>
          </p:nvSpPr>
          <p:spPr bwMode="auto">
            <a:xfrm rot="5400000">
              <a:off x="11407470" y="1778440"/>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8" name="Freeform 28">
              <a:extLst>
                <a:ext uri="{FF2B5EF4-FFF2-40B4-BE49-F238E27FC236}">
                  <a16:creationId xmlns:a16="http://schemas.microsoft.com/office/drawing/2014/main" id="{35DA4698-A2ED-4512-8887-F12D3F14372A}"/>
                </a:ext>
              </a:extLst>
            </p:cNvPr>
            <p:cNvSpPr>
              <a:spLocks/>
            </p:cNvSpPr>
            <p:nvPr/>
          </p:nvSpPr>
          <p:spPr bwMode="auto">
            <a:xfrm rot="5400000">
              <a:off x="11404869" y="1535195"/>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9" name="Freeform 30">
              <a:extLst>
                <a:ext uri="{FF2B5EF4-FFF2-40B4-BE49-F238E27FC236}">
                  <a16:creationId xmlns:a16="http://schemas.microsoft.com/office/drawing/2014/main" id="{3358E118-D590-4E50-B21C-6CDAA1CCAFCB}"/>
                </a:ext>
              </a:extLst>
            </p:cNvPr>
            <p:cNvSpPr>
              <a:spLocks/>
            </p:cNvSpPr>
            <p:nvPr/>
          </p:nvSpPr>
          <p:spPr bwMode="auto">
            <a:xfrm rot="5400000">
              <a:off x="11480119" y="1078297"/>
              <a:ext cx="9748" cy="5712"/>
            </a:xfrm>
            <a:custGeom>
              <a:avLst/>
              <a:gdLst>
                <a:gd name="T0" fmla="*/ 1 w 3"/>
                <a:gd name="T1" fmla="*/ 0 h 2"/>
                <a:gd name="T2" fmla="*/ 2 w 3"/>
                <a:gd name="T3" fmla="*/ 2 h 2"/>
                <a:gd name="T4" fmla="*/ 1 w 3"/>
                <a:gd name="T5" fmla="*/ 0 h 2"/>
              </a:gdLst>
              <a:ahLst/>
              <a:cxnLst>
                <a:cxn ang="0">
                  <a:pos x="T0" y="T1"/>
                </a:cxn>
                <a:cxn ang="0">
                  <a:pos x="T2" y="T3"/>
                </a:cxn>
                <a:cxn ang="0">
                  <a:pos x="T4" y="T5"/>
                </a:cxn>
              </a:cxnLst>
              <a:rect l="0" t="0" r="r" b="b"/>
              <a:pathLst>
                <a:path w="3" h="2">
                  <a:moveTo>
                    <a:pt x="1" y="0"/>
                  </a:moveTo>
                  <a:cubicBezTo>
                    <a:pt x="2" y="1"/>
                    <a:pt x="3" y="2"/>
                    <a:pt x="2" y="2"/>
                  </a:cubicBezTo>
                  <a:cubicBezTo>
                    <a:pt x="1" y="2"/>
                    <a:pt x="0" y="1"/>
                    <a:pt x="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0" name="Freeform 43">
              <a:extLst>
                <a:ext uri="{FF2B5EF4-FFF2-40B4-BE49-F238E27FC236}">
                  <a16:creationId xmlns:a16="http://schemas.microsoft.com/office/drawing/2014/main" id="{F1EE889E-60FF-423F-ADCB-6CBEE853A040}"/>
                </a:ext>
              </a:extLst>
            </p:cNvPr>
            <p:cNvSpPr>
              <a:spLocks/>
            </p:cNvSpPr>
            <p:nvPr/>
          </p:nvSpPr>
          <p:spPr bwMode="auto">
            <a:xfrm rot="5400000">
              <a:off x="11194111" y="860614"/>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1" name="Freeform 51">
              <a:extLst>
                <a:ext uri="{FF2B5EF4-FFF2-40B4-BE49-F238E27FC236}">
                  <a16:creationId xmlns:a16="http://schemas.microsoft.com/office/drawing/2014/main" id="{A4AA0634-0A7C-4A35-8EB7-775200F129FD}"/>
                </a:ext>
              </a:extLst>
            </p:cNvPr>
            <p:cNvSpPr>
              <a:spLocks/>
            </p:cNvSpPr>
            <p:nvPr/>
          </p:nvSpPr>
          <p:spPr bwMode="auto">
            <a:xfrm rot="5400000">
              <a:off x="11167080" y="1015030"/>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2" name="Freeform 52">
              <a:extLst>
                <a:ext uri="{FF2B5EF4-FFF2-40B4-BE49-F238E27FC236}">
                  <a16:creationId xmlns:a16="http://schemas.microsoft.com/office/drawing/2014/main" id="{EBA21558-CAC3-445C-8882-5D4A0C6D2A0E}"/>
                </a:ext>
              </a:extLst>
            </p:cNvPr>
            <p:cNvSpPr>
              <a:spLocks/>
            </p:cNvSpPr>
            <p:nvPr/>
          </p:nvSpPr>
          <p:spPr bwMode="auto">
            <a:xfrm rot="5400000">
              <a:off x="11164085" y="450599"/>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3" name="Freeform 53">
              <a:extLst>
                <a:ext uri="{FF2B5EF4-FFF2-40B4-BE49-F238E27FC236}">
                  <a16:creationId xmlns:a16="http://schemas.microsoft.com/office/drawing/2014/main" id="{2E9415F1-5D31-4C25-9E26-203EEF500877}"/>
                </a:ext>
              </a:extLst>
            </p:cNvPr>
            <p:cNvSpPr>
              <a:spLocks/>
            </p:cNvSpPr>
            <p:nvPr/>
          </p:nvSpPr>
          <p:spPr bwMode="auto">
            <a:xfrm rot="5400000">
              <a:off x="11155166" y="1253803"/>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4" name="Freeform 54">
              <a:extLst>
                <a:ext uri="{FF2B5EF4-FFF2-40B4-BE49-F238E27FC236}">
                  <a16:creationId xmlns:a16="http://schemas.microsoft.com/office/drawing/2014/main" id="{622FC1F6-879A-45BA-8752-08020C39CE29}"/>
                </a:ext>
              </a:extLst>
            </p:cNvPr>
            <p:cNvSpPr>
              <a:spLocks/>
            </p:cNvSpPr>
            <p:nvPr/>
          </p:nvSpPr>
          <p:spPr bwMode="auto">
            <a:xfrm rot="5400000">
              <a:off x="11141013" y="614227"/>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5" name="Freeform 55">
              <a:extLst>
                <a:ext uri="{FF2B5EF4-FFF2-40B4-BE49-F238E27FC236}">
                  <a16:creationId xmlns:a16="http://schemas.microsoft.com/office/drawing/2014/main" id="{BA09826C-58E2-48C5-9666-333326C2CA44}"/>
                </a:ext>
              </a:extLst>
            </p:cNvPr>
            <p:cNvSpPr>
              <a:spLocks/>
            </p:cNvSpPr>
            <p:nvPr/>
          </p:nvSpPr>
          <p:spPr bwMode="auto">
            <a:xfrm rot="5400000">
              <a:off x="11155026" y="1463404"/>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6" name="Freeform 56">
              <a:extLst>
                <a:ext uri="{FF2B5EF4-FFF2-40B4-BE49-F238E27FC236}">
                  <a16:creationId xmlns:a16="http://schemas.microsoft.com/office/drawing/2014/main" id="{A6D3555F-4EA1-4EA7-9D08-2D75CE51927B}"/>
                </a:ext>
              </a:extLst>
            </p:cNvPr>
            <p:cNvSpPr>
              <a:spLocks/>
            </p:cNvSpPr>
            <p:nvPr/>
          </p:nvSpPr>
          <p:spPr bwMode="auto">
            <a:xfrm rot="5400000">
              <a:off x="11101585" y="2335317"/>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7" name="Freeform 57">
              <a:extLst>
                <a:ext uri="{FF2B5EF4-FFF2-40B4-BE49-F238E27FC236}">
                  <a16:creationId xmlns:a16="http://schemas.microsoft.com/office/drawing/2014/main" id="{60FA20E8-EDAA-4310-B870-97807901AC18}"/>
                </a:ext>
              </a:extLst>
            </p:cNvPr>
            <p:cNvSpPr>
              <a:spLocks/>
            </p:cNvSpPr>
            <p:nvPr/>
          </p:nvSpPr>
          <p:spPr bwMode="auto">
            <a:xfrm rot="5400000">
              <a:off x="11141175" y="1673149"/>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8" name="Freeform 59">
              <a:extLst>
                <a:ext uri="{FF2B5EF4-FFF2-40B4-BE49-F238E27FC236}">
                  <a16:creationId xmlns:a16="http://schemas.microsoft.com/office/drawing/2014/main" id="{F5552AA2-C2AB-4D59-B6EF-E8E5EE110E52}"/>
                </a:ext>
              </a:extLst>
            </p:cNvPr>
            <p:cNvSpPr>
              <a:spLocks/>
            </p:cNvSpPr>
            <p:nvPr/>
          </p:nvSpPr>
          <p:spPr bwMode="auto">
            <a:xfrm rot="5400000">
              <a:off x="11120625" y="255502"/>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9" name="Freeform 60">
              <a:extLst>
                <a:ext uri="{FF2B5EF4-FFF2-40B4-BE49-F238E27FC236}">
                  <a16:creationId xmlns:a16="http://schemas.microsoft.com/office/drawing/2014/main" id="{0BA267D0-8F6B-4803-B948-70E29B4587EB}"/>
                </a:ext>
              </a:extLst>
            </p:cNvPr>
            <p:cNvSpPr>
              <a:spLocks/>
            </p:cNvSpPr>
            <p:nvPr/>
          </p:nvSpPr>
          <p:spPr bwMode="auto">
            <a:xfrm rot="5400000">
              <a:off x="11115856" y="1902943"/>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0" name="Freeform 61">
              <a:extLst>
                <a:ext uri="{FF2B5EF4-FFF2-40B4-BE49-F238E27FC236}">
                  <a16:creationId xmlns:a16="http://schemas.microsoft.com/office/drawing/2014/main" id="{86E372A3-B9F4-4FEE-8B96-D9AD879E214E}"/>
                </a:ext>
              </a:extLst>
            </p:cNvPr>
            <p:cNvSpPr>
              <a:spLocks/>
            </p:cNvSpPr>
            <p:nvPr/>
          </p:nvSpPr>
          <p:spPr bwMode="auto">
            <a:xfrm rot="5400000">
              <a:off x="11082153" y="2137303"/>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1" name="Freeform 5">
              <a:extLst>
                <a:ext uri="{FF2B5EF4-FFF2-40B4-BE49-F238E27FC236}">
                  <a16:creationId xmlns:a16="http://schemas.microsoft.com/office/drawing/2014/main" id="{FF0C4564-5DA6-4224-A8B7-85CE1323DE8F}"/>
                </a:ext>
              </a:extLst>
            </p:cNvPr>
            <p:cNvSpPr>
              <a:spLocks/>
            </p:cNvSpPr>
            <p:nvPr/>
          </p:nvSpPr>
          <p:spPr bwMode="auto">
            <a:xfrm rot="5400000">
              <a:off x="11410824" y="2818299"/>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2" name="Freeform 6">
              <a:extLst>
                <a:ext uri="{FF2B5EF4-FFF2-40B4-BE49-F238E27FC236}">
                  <a16:creationId xmlns:a16="http://schemas.microsoft.com/office/drawing/2014/main" id="{19F31D0D-C43D-4BB0-A13C-9524B84117D4}"/>
                </a:ext>
              </a:extLst>
            </p:cNvPr>
            <p:cNvSpPr>
              <a:spLocks/>
            </p:cNvSpPr>
            <p:nvPr/>
          </p:nvSpPr>
          <p:spPr bwMode="auto">
            <a:xfrm rot="5400000">
              <a:off x="11391700" y="5088176"/>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3" name="Freeform 7">
              <a:extLst>
                <a:ext uri="{FF2B5EF4-FFF2-40B4-BE49-F238E27FC236}">
                  <a16:creationId xmlns:a16="http://schemas.microsoft.com/office/drawing/2014/main" id="{6B32FB03-B0FE-4731-BE41-C59AFB49FBF5}"/>
                </a:ext>
              </a:extLst>
            </p:cNvPr>
            <p:cNvSpPr>
              <a:spLocks/>
            </p:cNvSpPr>
            <p:nvPr/>
          </p:nvSpPr>
          <p:spPr bwMode="auto">
            <a:xfrm rot="5400000">
              <a:off x="11371127" y="2531128"/>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4" name="Freeform 8">
              <a:extLst>
                <a:ext uri="{FF2B5EF4-FFF2-40B4-BE49-F238E27FC236}">
                  <a16:creationId xmlns:a16="http://schemas.microsoft.com/office/drawing/2014/main" id="{BDD5B6F0-1E17-4DCD-AE5F-ED8C48892FEF}"/>
                </a:ext>
              </a:extLst>
            </p:cNvPr>
            <p:cNvSpPr>
              <a:spLocks/>
            </p:cNvSpPr>
            <p:nvPr/>
          </p:nvSpPr>
          <p:spPr bwMode="auto">
            <a:xfrm rot="5400000">
              <a:off x="11401349" y="4735882"/>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5" name="Freeform 9">
              <a:extLst>
                <a:ext uri="{FF2B5EF4-FFF2-40B4-BE49-F238E27FC236}">
                  <a16:creationId xmlns:a16="http://schemas.microsoft.com/office/drawing/2014/main" id="{0290BE17-E89B-4AF9-B3F6-AF4884D52467}"/>
                </a:ext>
              </a:extLst>
            </p:cNvPr>
            <p:cNvSpPr>
              <a:spLocks/>
            </p:cNvSpPr>
            <p:nvPr/>
          </p:nvSpPr>
          <p:spPr bwMode="auto">
            <a:xfrm rot="5400000">
              <a:off x="11409487" y="4455410"/>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6" name="Freeform 11">
              <a:extLst>
                <a:ext uri="{FF2B5EF4-FFF2-40B4-BE49-F238E27FC236}">
                  <a16:creationId xmlns:a16="http://schemas.microsoft.com/office/drawing/2014/main" id="{85F63089-F77F-4F02-8417-AAC1847FBCA7}"/>
                </a:ext>
              </a:extLst>
            </p:cNvPr>
            <p:cNvSpPr>
              <a:spLocks/>
            </p:cNvSpPr>
            <p:nvPr/>
          </p:nvSpPr>
          <p:spPr bwMode="auto">
            <a:xfrm rot="5400000">
              <a:off x="11369848" y="4194178"/>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7" name="Freeform 12">
              <a:extLst>
                <a:ext uri="{FF2B5EF4-FFF2-40B4-BE49-F238E27FC236}">
                  <a16:creationId xmlns:a16="http://schemas.microsoft.com/office/drawing/2014/main" id="{7B01CD5E-570F-4CBF-9904-94F30D928C54}"/>
                </a:ext>
              </a:extLst>
            </p:cNvPr>
            <p:cNvSpPr>
              <a:spLocks/>
            </p:cNvSpPr>
            <p:nvPr/>
          </p:nvSpPr>
          <p:spPr bwMode="auto">
            <a:xfrm rot="5400000">
              <a:off x="11381624" y="3691697"/>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8" name="Freeform 13">
              <a:extLst>
                <a:ext uri="{FF2B5EF4-FFF2-40B4-BE49-F238E27FC236}">
                  <a16:creationId xmlns:a16="http://schemas.microsoft.com/office/drawing/2014/main" id="{7EE6A672-2915-4B03-99A9-9364D5F1521E}"/>
                </a:ext>
              </a:extLst>
            </p:cNvPr>
            <p:cNvSpPr>
              <a:spLocks/>
            </p:cNvSpPr>
            <p:nvPr/>
          </p:nvSpPr>
          <p:spPr bwMode="auto">
            <a:xfrm rot="5400000">
              <a:off x="11417787" y="3075050"/>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9" name="Freeform 14">
              <a:extLst>
                <a:ext uri="{FF2B5EF4-FFF2-40B4-BE49-F238E27FC236}">
                  <a16:creationId xmlns:a16="http://schemas.microsoft.com/office/drawing/2014/main" id="{2136B643-14E1-443A-BC1C-06ADAE65C30F}"/>
                </a:ext>
              </a:extLst>
            </p:cNvPr>
            <p:cNvSpPr>
              <a:spLocks/>
            </p:cNvSpPr>
            <p:nvPr/>
          </p:nvSpPr>
          <p:spPr bwMode="auto">
            <a:xfrm rot="5400000">
              <a:off x="11376729" y="3335597"/>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0" name="Freeform 16">
              <a:extLst>
                <a:ext uri="{FF2B5EF4-FFF2-40B4-BE49-F238E27FC236}">
                  <a16:creationId xmlns:a16="http://schemas.microsoft.com/office/drawing/2014/main" id="{867FA393-4F37-4E1A-870B-F96775FAB7E8}"/>
                </a:ext>
              </a:extLst>
            </p:cNvPr>
            <p:cNvSpPr>
              <a:spLocks/>
            </p:cNvSpPr>
            <p:nvPr/>
          </p:nvSpPr>
          <p:spPr bwMode="auto">
            <a:xfrm rot="5400000">
              <a:off x="11360464" y="3934729"/>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1" name="Freeform 17">
              <a:extLst>
                <a:ext uri="{FF2B5EF4-FFF2-40B4-BE49-F238E27FC236}">
                  <a16:creationId xmlns:a16="http://schemas.microsoft.com/office/drawing/2014/main" id="{E225A1BE-FAD2-4764-A7E4-A6DA07D0573B}"/>
                </a:ext>
              </a:extLst>
            </p:cNvPr>
            <p:cNvSpPr>
              <a:spLocks/>
            </p:cNvSpPr>
            <p:nvPr/>
          </p:nvSpPr>
          <p:spPr bwMode="auto">
            <a:xfrm rot="5400000">
              <a:off x="11395443" y="5347417"/>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2" name="Freeform 21">
              <a:extLst>
                <a:ext uri="{FF2B5EF4-FFF2-40B4-BE49-F238E27FC236}">
                  <a16:creationId xmlns:a16="http://schemas.microsoft.com/office/drawing/2014/main" id="{25D65388-C7E0-4C07-822A-03C5009C6D1E}"/>
                </a:ext>
              </a:extLst>
            </p:cNvPr>
            <p:cNvSpPr>
              <a:spLocks/>
            </p:cNvSpPr>
            <p:nvPr/>
          </p:nvSpPr>
          <p:spPr bwMode="auto">
            <a:xfrm rot="5400000">
              <a:off x="11343434" y="5658571"/>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3" name="Freeform 25">
              <a:extLst>
                <a:ext uri="{FF2B5EF4-FFF2-40B4-BE49-F238E27FC236}">
                  <a16:creationId xmlns:a16="http://schemas.microsoft.com/office/drawing/2014/main" id="{E1D79822-C494-449C-B439-F437DAD4F218}"/>
                </a:ext>
              </a:extLst>
            </p:cNvPr>
            <p:cNvSpPr>
              <a:spLocks/>
            </p:cNvSpPr>
            <p:nvPr/>
          </p:nvSpPr>
          <p:spPr bwMode="auto">
            <a:xfrm rot="5400000">
              <a:off x="11324095" y="6423833"/>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4" name="Freeform 29">
              <a:extLst>
                <a:ext uri="{FF2B5EF4-FFF2-40B4-BE49-F238E27FC236}">
                  <a16:creationId xmlns:a16="http://schemas.microsoft.com/office/drawing/2014/main" id="{CDB324E5-E8D9-40E3-BAB4-1F87E67E4F46}"/>
                </a:ext>
              </a:extLst>
            </p:cNvPr>
            <p:cNvSpPr>
              <a:spLocks/>
            </p:cNvSpPr>
            <p:nvPr/>
          </p:nvSpPr>
          <p:spPr bwMode="auto">
            <a:xfrm rot="5400000">
              <a:off x="11324317" y="5897278"/>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5" name="Freeform 31">
              <a:extLst>
                <a:ext uri="{FF2B5EF4-FFF2-40B4-BE49-F238E27FC236}">
                  <a16:creationId xmlns:a16="http://schemas.microsoft.com/office/drawing/2014/main" id="{15404AB3-12EB-462E-85A2-AF4A7E91D729}"/>
                </a:ext>
              </a:extLst>
            </p:cNvPr>
            <p:cNvSpPr>
              <a:spLocks/>
            </p:cNvSpPr>
            <p:nvPr/>
          </p:nvSpPr>
          <p:spPr bwMode="auto">
            <a:xfrm rot="5400000">
              <a:off x="11356013" y="6183127"/>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6" name="Freeform 32">
              <a:extLst>
                <a:ext uri="{FF2B5EF4-FFF2-40B4-BE49-F238E27FC236}">
                  <a16:creationId xmlns:a16="http://schemas.microsoft.com/office/drawing/2014/main" id="{228021CB-53B3-4BCC-A14C-0B6951FC971F}"/>
                </a:ext>
              </a:extLst>
            </p:cNvPr>
            <p:cNvSpPr>
              <a:spLocks/>
            </p:cNvSpPr>
            <p:nvPr/>
          </p:nvSpPr>
          <p:spPr bwMode="auto">
            <a:xfrm rot="5400000">
              <a:off x="11104198" y="3296179"/>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7" name="Freeform 33">
              <a:extLst>
                <a:ext uri="{FF2B5EF4-FFF2-40B4-BE49-F238E27FC236}">
                  <a16:creationId xmlns:a16="http://schemas.microsoft.com/office/drawing/2014/main" id="{B353D0BC-00A6-4EA4-9311-9FCB88CC2021}"/>
                </a:ext>
              </a:extLst>
            </p:cNvPr>
            <p:cNvSpPr>
              <a:spLocks/>
            </p:cNvSpPr>
            <p:nvPr/>
          </p:nvSpPr>
          <p:spPr bwMode="auto">
            <a:xfrm rot="5400000">
              <a:off x="11134111" y="4387490"/>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8" name="Freeform 34">
              <a:extLst>
                <a:ext uri="{FF2B5EF4-FFF2-40B4-BE49-F238E27FC236}">
                  <a16:creationId xmlns:a16="http://schemas.microsoft.com/office/drawing/2014/main" id="{0E001FD3-6EDD-47A3-9916-826E1595DAB3}"/>
                </a:ext>
              </a:extLst>
            </p:cNvPr>
            <p:cNvSpPr>
              <a:spLocks/>
            </p:cNvSpPr>
            <p:nvPr/>
          </p:nvSpPr>
          <p:spPr bwMode="auto">
            <a:xfrm rot="5400000">
              <a:off x="11138041" y="5384813"/>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9" name="Freeform 35">
              <a:extLst>
                <a:ext uri="{FF2B5EF4-FFF2-40B4-BE49-F238E27FC236}">
                  <a16:creationId xmlns:a16="http://schemas.microsoft.com/office/drawing/2014/main" id="{FE214D5B-D151-4E09-A01E-BEAAF9C679ED}"/>
                </a:ext>
              </a:extLst>
            </p:cNvPr>
            <p:cNvSpPr>
              <a:spLocks/>
            </p:cNvSpPr>
            <p:nvPr/>
          </p:nvSpPr>
          <p:spPr bwMode="auto">
            <a:xfrm rot="5400000">
              <a:off x="11133693" y="4595717"/>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0" name="Freeform 36">
              <a:extLst>
                <a:ext uri="{FF2B5EF4-FFF2-40B4-BE49-F238E27FC236}">
                  <a16:creationId xmlns:a16="http://schemas.microsoft.com/office/drawing/2014/main" id="{3024EF13-0A45-49DD-B0F4-FA3A5169EFFE}"/>
                </a:ext>
              </a:extLst>
            </p:cNvPr>
            <p:cNvSpPr>
              <a:spLocks/>
            </p:cNvSpPr>
            <p:nvPr/>
          </p:nvSpPr>
          <p:spPr bwMode="auto">
            <a:xfrm rot="5400000">
              <a:off x="11105830" y="6046702"/>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1" name="Freeform 37">
              <a:extLst>
                <a:ext uri="{FF2B5EF4-FFF2-40B4-BE49-F238E27FC236}">
                  <a16:creationId xmlns:a16="http://schemas.microsoft.com/office/drawing/2014/main" id="{95E0BDAE-48A7-4752-A150-74DA4BAE5E4B}"/>
                </a:ext>
              </a:extLst>
            </p:cNvPr>
            <p:cNvSpPr>
              <a:spLocks/>
            </p:cNvSpPr>
            <p:nvPr/>
          </p:nvSpPr>
          <p:spPr bwMode="auto">
            <a:xfrm rot="5400000">
              <a:off x="11117596" y="3060239"/>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2" name="Freeform 38">
              <a:extLst>
                <a:ext uri="{FF2B5EF4-FFF2-40B4-BE49-F238E27FC236}">
                  <a16:creationId xmlns:a16="http://schemas.microsoft.com/office/drawing/2014/main" id="{DE128EDB-3179-4F47-8B37-BEDE3B82FFC7}"/>
                </a:ext>
              </a:extLst>
            </p:cNvPr>
            <p:cNvSpPr>
              <a:spLocks/>
            </p:cNvSpPr>
            <p:nvPr/>
          </p:nvSpPr>
          <p:spPr bwMode="auto">
            <a:xfrm rot="5400000">
              <a:off x="11125265" y="4900335"/>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3" name="Freeform 39">
              <a:extLst>
                <a:ext uri="{FF2B5EF4-FFF2-40B4-BE49-F238E27FC236}">
                  <a16:creationId xmlns:a16="http://schemas.microsoft.com/office/drawing/2014/main" id="{E09CDD49-7B7B-42C0-A09E-6CFB3CDFF6A1}"/>
                </a:ext>
              </a:extLst>
            </p:cNvPr>
            <p:cNvSpPr>
              <a:spLocks/>
            </p:cNvSpPr>
            <p:nvPr/>
          </p:nvSpPr>
          <p:spPr bwMode="auto">
            <a:xfrm rot="5400000">
              <a:off x="11117373" y="5141456"/>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4" name="Freeform 40">
              <a:extLst>
                <a:ext uri="{FF2B5EF4-FFF2-40B4-BE49-F238E27FC236}">
                  <a16:creationId xmlns:a16="http://schemas.microsoft.com/office/drawing/2014/main" id="{93C5D839-4CD5-4165-9091-7D9B92CDC1D2}"/>
                </a:ext>
              </a:extLst>
            </p:cNvPr>
            <p:cNvSpPr>
              <a:spLocks/>
            </p:cNvSpPr>
            <p:nvPr/>
          </p:nvSpPr>
          <p:spPr bwMode="auto">
            <a:xfrm rot="5400000">
              <a:off x="11112337" y="2598157"/>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5" name="Freeform 41">
              <a:extLst>
                <a:ext uri="{FF2B5EF4-FFF2-40B4-BE49-F238E27FC236}">
                  <a16:creationId xmlns:a16="http://schemas.microsoft.com/office/drawing/2014/main" id="{3C7F638A-BB6D-4B24-A7F9-03BF8087459B}"/>
                </a:ext>
              </a:extLst>
            </p:cNvPr>
            <p:cNvSpPr>
              <a:spLocks/>
            </p:cNvSpPr>
            <p:nvPr/>
          </p:nvSpPr>
          <p:spPr bwMode="auto">
            <a:xfrm rot="5400000">
              <a:off x="11105830" y="627871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6" name="Freeform 42">
              <a:extLst>
                <a:ext uri="{FF2B5EF4-FFF2-40B4-BE49-F238E27FC236}">
                  <a16:creationId xmlns:a16="http://schemas.microsoft.com/office/drawing/2014/main" id="{5B59DB64-329B-45EA-8A67-4213A886B5B2}"/>
                </a:ext>
              </a:extLst>
            </p:cNvPr>
            <p:cNvSpPr>
              <a:spLocks/>
            </p:cNvSpPr>
            <p:nvPr/>
          </p:nvSpPr>
          <p:spPr bwMode="auto">
            <a:xfrm rot="5400000">
              <a:off x="11093998" y="5596726"/>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7" name="Freeform 44">
              <a:extLst>
                <a:ext uri="{FF2B5EF4-FFF2-40B4-BE49-F238E27FC236}">
                  <a16:creationId xmlns:a16="http://schemas.microsoft.com/office/drawing/2014/main" id="{D8DAB003-6484-4D1D-85AE-93FA09BC5EF5}"/>
                </a:ext>
              </a:extLst>
            </p:cNvPr>
            <p:cNvSpPr>
              <a:spLocks/>
            </p:cNvSpPr>
            <p:nvPr/>
          </p:nvSpPr>
          <p:spPr bwMode="auto">
            <a:xfrm rot="5400000">
              <a:off x="11097788" y="4080854"/>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8" name="Freeform 45">
              <a:extLst>
                <a:ext uri="{FF2B5EF4-FFF2-40B4-BE49-F238E27FC236}">
                  <a16:creationId xmlns:a16="http://schemas.microsoft.com/office/drawing/2014/main" id="{D49280A1-ACA8-4CD6-9012-AF12660F07E4}"/>
                </a:ext>
              </a:extLst>
            </p:cNvPr>
            <p:cNvSpPr>
              <a:spLocks/>
            </p:cNvSpPr>
            <p:nvPr/>
          </p:nvSpPr>
          <p:spPr bwMode="auto">
            <a:xfrm rot="5400000">
              <a:off x="11075637" y="5836680"/>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9" name="Freeform 46">
              <a:extLst>
                <a:ext uri="{FF2B5EF4-FFF2-40B4-BE49-F238E27FC236}">
                  <a16:creationId xmlns:a16="http://schemas.microsoft.com/office/drawing/2014/main" id="{C03EAE8C-6089-40E5-9361-2E266A1EEBA3}"/>
                </a:ext>
              </a:extLst>
            </p:cNvPr>
            <p:cNvSpPr>
              <a:spLocks/>
            </p:cNvSpPr>
            <p:nvPr/>
          </p:nvSpPr>
          <p:spPr bwMode="auto">
            <a:xfrm rot="5400000">
              <a:off x="11124696" y="2830776"/>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0" name="Freeform 47">
              <a:extLst>
                <a:ext uri="{FF2B5EF4-FFF2-40B4-BE49-F238E27FC236}">
                  <a16:creationId xmlns:a16="http://schemas.microsoft.com/office/drawing/2014/main" id="{02E3A077-F087-4E14-A13E-4E9D4369B1F6}"/>
                </a:ext>
              </a:extLst>
            </p:cNvPr>
            <p:cNvSpPr>
              <a:spLocks/>
            </p:cNvSpPr>
            <p:nvPr/>
          </p:nvSpPr>
          <p:spPr bwMode="auto">
            <a:xfrm rot="5400000">
              <a:off x="11082841" y="3849727"/>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1" name="Freeform 48">
              <a:extLst>
                <a:ext uri="{FF2B5EF4-FFF2-40B4-BE49-F238E27FC236}">
                  <a16:creationId xmlns:a16="http://schemas.microsoft.com/office/drawing/2014/main" id="{7CE4FAAA-45E7-4C86-B59A-F284B79EFD23}"/>
                </a:ext>
              </a:extLst>
            </p:cNvPr>
            <p:cNvSpPr>
              <a:spLocks/>
            </p:cNvSpPr>
            <p:nvPr/>
          </p:nvSpPr>
          <p:spPr bwMode="auto">
            <a:xfrm rot="5400000">
              <a:off x="11078098" y="3616257"/>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2" name="Freeform 49">
              <a:extLst>
                <a:ext uri="{FF2B5EF4-FFF2-40B4-BE49-F238E27FC236}">
                  <a16:creationId xmlns:a16="http://schemas.microsoft.com/office/drawing/2014/main" id="{E2689B62-CCA1-4EE5-B622-FBA516868916}"/>
                </a:ext>
              </a:extLst>
            </p:cNvPr>
            <p:cNvSpPr>
              <a:spLocks/>
            </p:cNvSpPr>
            <p:nvPr/>
          </p:nvSpPr>
          <p:spPr bwMode="auto">
            <a:xfrm rot="5400000">
              <a:off x="11076712" y="6507925"/>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3" name="Freeform 8">
              <a:extLst>
                <a:ext uri="{FF2B5EF4-FFF2-40B4-BE49-F238E27FC236}">
                  <a16:creationId xmlns:a16="http://schemas.microsoft.com/office/drawing/2014/main" id="{113638EE-3BCF-4315-A329-3C6766A3890B}"/>
                </a:ext>
              </a:extLst>
            </p:cNvPr>
            <p:cNvSpPr>
              <a:spLocks/>
            </p:cNvSpPr>
            <p:nvPr/>
          </p:nvSpPr>
          <p:spPr bwMode="auto">
            <a:xfrm rot="5400000">
              <a:off x="11141853" y="3490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4" name="Freeform 106">
              <a:extLst>
                <a:ext uri="{FF2B5EF4-FFF2-40B4-BE49-F238E27FC236}">
                  <a16:creationId xmlns:a16="http://schemas.microsoft.com/office/drawing/2014/main" id="{4FB36B8F-335B-40F2-83BB-C2B2689DC2E9}"/>
                </a:ext>
              </a:extLst>
            </p:cNvPr>
            <p:cNvSpPr>
              <a:spLocks/>
            </p:cNvSpPr>
            <p:nvPr/>
          </p:nvSpPr>
          <p:spPr bwMode="auto">
            <a:xfrm rot="5400000">
              <a:off x="11301184" y="6639670"/>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grpSp>
      <p:sp>
        <p:nvSpPr>
          <p:cNvPr id="2" name="Title Placeholder 1">
            <a:extLst>
              <a:ext uri="{FF2B5EF4-FFF2-40B4-BE49-F238E27FC236}">
                <a16:creationId xmlns:a16="http://schemas.microsoft.com/office/drawing/2014/main" id="{7A05E913-A9D9-4639-B104-1F07A4AF6A56}"/>
              </a:ext>
            </a:extLst>
          </p:cNvPr>
          <p:cNvSpPr>
            <a:spLocks noGrp="1"/>
          </p:cNvSpPr>
          <p:nvPr>
            <p:ph type="title"/>
          </p:nvPr>
        </p:nvSpPr>
        <p:spPr>
          <a:xfrm>
            <a:off x="1069848" y="502920"/>
            <a:ext cx="9634011"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9940CEB-B6D7-46E6-9843-51534214017A}"/>
              </a:ext>
            </a:extLst>
          </p:cNvPr>
          <p:cNvSpPr>
            <a:spLocks noGrp="1"/>
          </p:cNvSpPr>
          <p:nvPr>
            <p:ph type="body" idx="1"/>
          </p:nvPr>
        </p:nvSpPr>
        <p:spPr>
          <a:xfrm>
            <a:off x="1069848" y="1874520"/>
            <a:ext cx="9634011"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BAC8B5-8DFB-4920-8580-54824C831A94}"/>
              </a:ext>
            </a:extLst>
          </p:cNvPr>
          <p:cNvSpPr>
            <a:spLocks noGrp="1"/>
          </p:cNvSpPr>
          <p:nvPr>
            <p:ph type="dt" sz="half" idx="2"/>
          </p:nvPr>
        </p:nvSpPr>
        <p:spPr>
          <a:xfrm>
            <a:off x="173736" y="6382512"/>
            <a:ext cx="2845901" cy="365125"/>
          </a:xfrm>
          <a:prstGeom prst="rect">
            <a:avLst/>
          </a:prstGeom>
        </p:spPr>
        <p:txBody>
          <a:bodyPr vert="horz" lIns="91440" tIns="45720" rIns="91440" bIns="45720" rtlCol="0" anchor="ctr"/>
          <a:lstStyle>
            <a:lvl1pPr algn="l">
              <a:defRPr sz="1050">
                <a:solidFill>
                  <a:schemeClr val="tx2"/>
                </a:solidFill>
              </a:defRPr>
            </a:lvl1pPr>
          </a:lstStyle>
          <a:p>
            <a:fld id="{B5898F52-2787-4BA2-BBBC-9395E9F86D50}" type="datetimeFigureOut">
              <a:rPr lang="en-US" smtClean="0"/>
              <a:pPr/>
              <a:t>4/16/2024</a:t>
            </a:fld>
            <a:endParaRPr lang="en-US"/>
          </a:p>
        </p:txBody>
      </p:sp>
      <p:sp>
        <p:nvSpPr>
          <p:cNvPr id="5" name="Footer Placeholder 4">
            <a:extLst>
              <a:ext uri="{FF2B5EF4-FFF2-40B4-BE49-F238E27FC236}">
                <a16:creationId xmlns:a16="http://schemas.microsoft.com/office/drawing/2014/main" id="{3A9E2D5D-B616-4048-9CB8-4D316BBDB1FB}"/>
              </a:ext>
            </a:extLst>
          </p:cNvPr>
          <p:cNvSpPr>
            <a:spLocks noGrp="1"/>
          </p:cNvSpPr>
          <p:nvPr>
            <p:ph type="ftr" sz="quarter" idx="3"/>
          </p:nvPr>
        </p:nvSpPr>
        <p:spPr>
          <a:xfrm rot="5400000">
            <a:off x="-1754871" y="2093199"/>
            <a:ext cx="4157472" cy="416082"/>
          </a:xfrm>
          <a:prstGeom prst="rect">
            <a:avLst/>
          </a:prstGeom>
        </p:spPr>
        <p:txBody>
          <a:bodyPr vert="horz" lIns="91440" tIns="45720" rIns="91440" bIns="45720" rtlCol="0" anchor="ctr"/>
          <a:lstStyle>
            <a:lvl1pPr algn="l">
              <a:defRPr sz="1050">
                <a:solidFill>
                  <a:schemeClr val="tx2"/>
                </a:solidFill>
              </a:defRPr>
            </a:lvl1pPr>
          </a:lstStyle>
          <a:p>
            <a:endParaRPr lang="en-US"/>
          </a:p>
        </p:txBody>
      </p:sp>
      <p:sp>
        <p:nvSpPr>
          <p:cNvPr id="6" name="Slide Number Placeholder 5">
            <a:extLst>
              <a:ext uri="{FF2B5EF4-FFF2-40B4-BE49-F238E27FC236}">
                <a16:creationId xmlns:a16="http://schemas.microsoft.com/office/drawing/2014/main" id="{63F322F0-8F3D-4AC5-9873-24666D0E0D34}"/>
              </a:ext>
            </a:extLst>
          </p:cNvPr>
          <p:cNvSpPr>
            <a:spLocks noGrp="1"/>
          </p:cNvSpPr>
          <p:nvPr>
            <p:ph type="sldNum" sz="quarter" idx="4"/>
          </p:nvPr>
        </p:nvSpPr>
        <p:spPr>
          <a:xfrm>
            <a:off x="11457919" y="6382512"/>
            <a:ext cx="500997" cy="365125"/>
          </a:xfrm>
          <a:prstGeom prst="rect">
            <a:avLst/>
          </a:prstGeom>
        </p:spPr>
        <p:txBody>
          <a:bodyPr vert="horz" lIns="91440" tIns="45720" rIns="91440" bIns="45720" rtlCol="0" anchor="ctr"/>
          <a:lstStyle>
            <a:lvl1pPr algn="r">
              <a:defRPr sz="1050">
                <a:solidFill>
                  <a:schemeClr val="tx2"/>
                </a:solidFill>
              </a:defRPr>
            </a:lvl1pPr>
          </a:lstStyle>
          <a:p>
            <a:fld id="{4C8B8A27-DF03-4546-BA93-21C967D57E5C}" type="slidenum">
              <a:rPr lang="en-US" smtClean="0"/>
              <a:pPr/>
              <a:t>‹#›</a:t>
            </a:fld>
            <a:endParaRPr lang="en-US"/>
          </a:p>
        </p:txBody>
      </p:sp>
    </p:spTree>
    <p:extLst>
      <p:ext uri="{BB962C8B-B14F-4D97-AF65-F5344CB8AC3E}">
        <p14:creationId xmlns:p14="http://schemas.microsoft.com/office/powerpoint/2010/main" val="601216879"/>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88" r:id="rId5"/>
    <p:sldLayoutId id="2147483693" r:id="rId6"/>
    <p:sldLayoutId id="2147483689" r:id="rId7"/>
    <p:sldLayoutId id="2147483690" r:id="rId8"/>
    <p:sldLayoutId id="2147483691" r:id="rId9"/>
    <p:sldLayoutId id="2147483692" r:id="rId10"/>
    <p:sldLayoutId id="2147483694" r:id="rId11"/>
  </p:sldLayoutIdLst>
  <p:txStyles>
    <p:titleStyle>
      <a:lvl1pPr algn="l" defTabSz="914400" rtl="0" eaLnBrk="1" latinLnBrk="0" hangingPunct="1">
        <a:lnSpc>
          <a:spcPct val="10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50000"/>
        </a:lnSpc>
        <a:spcBef>
          <a:spcPts val="1000"/>
        </a:spcBef>
        <a:buClr>
          <a:schemeClr val="bg2">
            <a:lumMod val="75000"/>
          </a:schemeClr>
        </a:buClr>
        <a:buFont typeface="Arial" panose="020B0604020202020204" pitchFamily="34" charset="0"/>
        <a:buChar char="•"/>
        <a:defRPr sz="2000" kern="1200">
          <a:solidFill>
            <a:schemeClr val="tx2"/>
          </a:solidFill>
          <a:latin typeface="+mn-lt"/>
          <a:ea typeface="+mn-ea"/>
          <a:cs typeface="+mn-cs"/>
        </a:defRPr>
      </a:lvl1pPr>
      <a:lvl2pPr marL="228600" indent="0" algn="l" defTabSz="914400" rtl="0" eaLnBrk="1" latinLnBrk="0" hangingPunct="1">
        <a:lnSpc>
          <a:spcPct val="150000"/>
        </a:lnSpc>
        <a:spcBef>
          <a:spcPts val="500"/>
        </a:spcBef>
        <a:buClr>
          <a:schemeClr val="bg2">
            <a:lumMod val="75000"/>
          </a:schemeClr>
        </a:buClr>
        <a:buFontTx/>
        <a:buNone/>
        <a:defRPr sz="1800" kern="1200">
          <a:solidFill>
            <a:schemeClr val="tx2"/>
          </a:solidFill>
          <a:latin typeface="+mn-lt"/>
          <a:ea typeface="+mn-ea"/>
          <a:cs typeface="+mn-cs"/>
        </a:defRPr>
      </a:lvl2pPr>
      <a:lvl3pPr marL="548640" indent="-285750" algn="l" defTabSz="914400" rtl="0" eaLnBrk="1" latinLnBrk="0" hangingPunct="1">
        <a:lnSpc>
          <a:spcPct val="150000"/>
        </a:lnSpc>
        <a:spcBef>
          <a:spcPts val="500"/>
        </a:spcBef>
        <a:buClr>
          <a:schemeClr val="bg2">
            <a:lumMod val="75000"/>
          </a:schemeClr>
        </a:buClr>
        <a:buFont typeface="Arial" panose="020B0604020202020204" pitchFamily="34" charset="0"/>
        <a:buChar char="•"/>
        <a:defRPr sz="1600" b="1" kern="1200">
          <a:solidFill>
            <a:schemeClr val="tx2"/>
          </a:solidFill>
          <a:latin typeface="+mn-lt"/>
          <a:ea typeface="+mn-ea"/>
          <a:cs typeface="+mn-cs"/>
        </a:defRPr>
      </a:lvl3pPr>
      <a:lvl4pPr marL="548640" indent="0" algn="l" defTabSz="914400" rtl="0" eaLnBrk="1" latinLnBrk="0" hangingPunct="1">
        <a:lnSpc>
          <a:spcPct val="150000"/>
        </a:lnSpc>
        <a:spcBef>
          <a:spcPts val="500"/>
        </a:spcBef>
        <a:buClr>
          <a:schemeClr val="bg2">
            <a:lumMod val="75000"/>
          </a:schemeClr>
        </a:buClr>
        <a:buFontTx/>
        <a:buNone/>
        <a:defRPr sz="1400" kern="1200">
          <a:solidFill>
            <a:schemeClr val="tx2"/>
          </a:solidFill>
          <a:latin typeface="+mn-lt"/>
          <a:ea typeface="+mn-ea"/>
          <a:cs typeface="+mn-cs"/>
        </a:defRPr>
      </a:lvl4pPr>
      <a:lvl5pPr marL="834390" indent="-285750" algn="l" defTabSz="914400" rtl="0" eaLnBrk="1" latinLnBrk="0" hangingPunct="1">
        <a:lnSpc>
          <a:spcPct val="150000"/>
        </a:lnSpc>
        <a:spcBef>
          <a:spcPts val="500"/>
        </a:spcBef>
        <a:buClr>
          <a:schemeClr val="bg2">
            <a:lumMod val="75000"/>
          </a:schemeClr>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kff.org/other/state-indicator/children-0-18/?currentTimeframe=0&amp;sortModel=%7B%22colId%22:%22Location%22,%22sort%22:%22asc%22%7D" TargetMode="External"/><Relationship Id="rId2" Type="http://schemas.openxmlformats.org/officeDocument/2006/relationships/hyperlink" Target="https://doi.org/10.2105/ajph.2019.305399" TargetMode="External"/><Relationship Id="rId1" Type="http://schemas.openxmlformats.org/officeDocument/2006/relationships/slideLayout" Target="../slideLayouts/slideLayout2.xml"/><Relationship Id="rId6" Type="http://schemas.openxmlformats.org/officeDocument/2006/relationships/hyperlink" Target="https://doi.org/10.1377/hlthaff.2021.01767" TargetMode="External"/><Relationship Id="rId5" Type="http://schemas.openxmlformats.org/officeDocument/2006/relationships/hyperlink" Target="https://doi.org/10.1186/s13011-021-00388-5" TargetMode="External"/><Relationship Id="rId4" Type="http://schemas.openxmlformats.org/officeDocument/2006/relationships/hyperlink" Target="https://ojjdp.ojp.gov/statistical-briefing-book/crime/faqs/qa05103"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6F5F07B-A917-442C-82D5-5719737E9E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Cloudy oil paint art">
            <a:extLst>
              <a:ext uri="{FF2B5EF4-FFF2-40B4-BE49-F238E27FC236}">
                <a16:creationId xmlns:a16="http://schemas.microsoft.com/office/drawing/2014/main" id="{62FA6E56-01C0-FAB4-78DE-71FB89510DDD}"/>
              </a:ext>
            </a:extLst>
          </p:cNvPr>
          <p:cNvPicPr>
            <a:picLocks noChangeAspect="1"/>
          </p:cNvPicPr>
          <p:nvPr/>
        </p:nvPicPr>
        <p:blipFill rotWithShape="1">
          <a:blip r:embed="rId2"/>
          <a:srcRect t="15250" b="467"/>
          <a:stretch/>
        </p:blipFill>
        <p:spPr>
          <a:xfrm>
            <a:off x="9" y="-1119"/>
            <a:ext cx="12191982" cy="6859119"/>
          </a:xfrm>
          <a:prstGeom prst="rect">
            <a:avLst/>
          </a:prstGeom>
        </p:spPr>
      </p:pic>
      <p:sp>
        <p:nvSpPr>
          <p:cNvPr id="11" name="Rectangle 10">
            <a:extLst>
              <a:ext uri="{FF2B5EF4-FFF2-40B4-BE49-F238E27FC236}">
                <a16:creationId xmlns:a16="http://schemas.microsoft.com/office/drawing/2014/main" id="{C6C3E48C-655A-4982-8E73-7FB0D9E650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9" y="3307170"/>
            <a:ext cx="12191982" cy="3558767"/>
          </a:xfrm>
          <a:prstGeom prst="rect">
            <a:avLst/>
          </a:prstGeom>
          <a:gradFill>
            <a:gsLst>
              <a:gs pos="89000">
                <a:srgbClr val="000000">
                  <a:alpha val="0"/>
                </a:srgbClr>
              </a:gs>
              <a:gs pos="0">
                <a:schemeClr val="tx1"/>
              </a:gs>
              <a:gs pos="56000">
                <a:srgbClr val="000000">
                  <a:alpha val="26000"/>
                </a:srgbClr>
              </a:gs>
              <a:gs pos="14000">
                <a:srgbClr val="000000">
                  <a:alpha val="37000"/>
                </a:srgbClr>
              </a:gs>
              <a:gs pos="0">
                <a:srgbClr val="000000">
                  <a:alpha val="2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3ADEE28-45EF-714D-AEA1-FA00DEDF3998}"/>
              </a:ext>
            </a:extLst>
          </p:cNvPr>
          <p:cNvSpPr>
            <a:spLocks noGrp="1"/>
          </p:cNvSpPr>
          <p:nvPr>
            <p:ph type="ctrTitle"/>
          </p:nvPr>
        </p:nvSpPr>
        <p:spPr>
          <a:xfrm>
            <a:off x="3566606" y="239756"/>
            <a:ext cx="8625385" cy="2729554"/>
          </a:xfrm>
        </p:spPr>
        <p:txBody>
          <a:bodyPr>
            <a:normAutofit/>
          </a:bodyPr>
          <a:lstStyle/>
          <a:p>
            <a:r>
              <a:rPr lang="en-US" dirty="0">
                <a:solidFill>
                  <a:schemeClr val="tx1"/>
                </a:solidFill>
              </a:rPr>
              <a:t>Health Insurance correlation to juvenile crime</a:t>
            </a:r>
          </a:p>
        </p:txBody>
      </p:sp>
      <p:sp>
        <p:nvSpPr>
          <p:cNvPr id="3" name="Subtitle 2">
            <a:extLst>
              <a:ext uri="{FF2B5EF4-FFF2-40B4-BE49-F238E27FC236}">
                <a16:creationId xmlns:a16="http://schemas.microsoft.com/office/drawing/2014/main" id="{B7BE020F-B029-B456-20F0-65A560E214CA}"/>
              </a:ext>
            </a:extLst>
          </p:cNvPr>
          <p:cNvSpPr>
            <a:spLocks noGrp="1"/>
          </p:cNvSpPr>
          <p:nvPr>
            <p:ph type="subTitle" idx="1"/>
          </p:nvPr>
        </p:nvSpPr>
        <p:spPr>
          <a:xfrm>
            <a:off x="3141260" y="5786651"/>
            <a:ext cx="5909481" cy="811373"/>
          </a:xfrm>
        </p:spPr>
        <p:txBody>
          <a:bodyPr>
            <a:normAutofit/>
          </a:bodyPr>
          <a:lstStyle/>
          <a:p>
            <a:r>
              <a:rPr lang="en-US">
                <a:solidFill>
                  <a:srgbClr val="FFFFFF"/>
                </a:solidFill>
              </a:rPr>
              <a:t>Juvenile Justice Honors Project</a:t>
            </a:r>
          </a:p>
        </p:txBody>
      </p:sp>
      <p:sp>
        <p:nvSpPr>
          <p:cNvPr id="5" name="TextBox 4">
            <a:extLst>
              <a:ext uri="{FF2B5EF4-FFF2-40B4-BE49-F238E27FC236}">
                <a16:creationId xmlns:a16="http://schemas.microsoft.com/office/drawing/2014/main" id="{A5DB35D5-F9AF-D30E-A785-744872A18524}"/>
              </a:ext>
            </a:extLst>
          </p:cNvPr>
          <p:cNvSpPr txBox="1"/>
          <p:nvPr/>
        </p:nvSpPr>
        <p:spPr>
          <a:xfrm>
            <a:off x="2151529" y="3982890"/>
            <a:ext cx="4546386" cy="9541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a:solidFill>
                  <a:schemeClr val="bg1"/>
                </a:solidFill>
              </a:rPr>
              <a:t>Brooke Blackburn</a:t>
            </a:r>
          </a:p>
          <a:p>
            <a:r>
              <a:rPr lang="en-US" sz="2800" err="1">
                <a:solidFill>
                  <a:schemeClr val="bg1"/>
                </a:solidFill>
              </a:rPr>
              <a:t>Katholiki</a:t>
            </a:r>
            <a:r>
              <a:rPr lang="en-US" sz="2800">
                <a:solidFill>
                  <a:schemeClr val="bg1"/>
                </a:solidFill>
              </a:rPr>
              <a:t> </a:t>
            </a:r>
            <a:r>
              <a:rPr lang="en-US" sz="2800" err="1">
                <a:solidFill>
                  <a:schemeClr val="bg1"/>
                </a:solidFill>
              </a:rPr>
              <a:t>Koukia</a:t>
            </a:r>
            <a:endParaRPr lang="en-US" sz="2800">
              <a:solidFill>
                <a:schemeClr val="bg1"/>
              </a:solidFill>
            </a:endParaRPr>
          </a:p>
        </p:txBody>
      </p:sp>
    </p:spTree>
    <p:extLst>
      <p:ext uri="{BB962C8B-B14F-4D97-AF65-F5344CB8AC3E}">
        <p14:creationId xmlns:p14="http://schemas.microsoft.com/office/powerpoint/2010/main" val="38676090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2C3EA-2409-27BF-8561-EE214232E1E0}"/>
              </a:ext>
            </a:extLst>
          </p:cNvPr>
          <p:cNvSpPr>
            <a:spLocks noGrp="1"/>
          </p:cNvSpPr>
          <p:nvPr>
            <p:ph type="title"/>
          </p:nvPr>
        </p:nvSpPr>
        <p:spPr>
          <a:xfrm>
            <a:off x="816077" y="502920"/>
            <a:ext cx="10097729" cy="1325563"/>
          </a:xfrm>
        </p:spPr>
        <p:txBody>
          <a:bodyPr>
            <a:noAutofit/>
          </a:bodyPr>
          <a:lstStyle/>
          <a:p>
            <a:r>
              <a:rPr lang="en-US" sz="5400"/>
              <a:t>Conclusions</a:t>
            </a:r>
          </a:p>
        </p:txBody>
      </p:sp>
      <p:sp>
        <p:nvSpPr>
          <p:cNvPr id="3" name="Content Placeholder 2">
            <a:extLst>
              <a:ext uri="{FF2B5EF4-FFF2-40B4-BE49-F238E27FC236}">
                <a16:creationId xmlns:a16="http://schemas.microsoft.com/office/drawing/2014/main" id="{96EE5DB7-645B-4707-908E-8A7FA1026FF9}"/>
              </a:ext>
            </a:extLst>
          </p:cNvPr>
          <p:cNvSpPr>
            <a:spLocks noGrp="1"/>
          </p:cNvSpPr>
          <p:nvPr>
            <p:ph idx="1"/>
          </p:nvPr>
        </p:nvSpPr>
        <p:spPr/>
        <p:txBody>
          <a:bodyPr vert="horz" lIns="91440" tIns="45720" rIns="91440" bIns="45720" rtlCol="0" anchor="t">
            <a:normAutofit fontScale="77500" lnSpcReduction="20000"/>
          </a:bodyPr>
          <a:lstStyle/>
          <a:p>
            <a:r>
              <a:rPr lang="en-US" dirty="0"/>
              <a:t>Through our research we can see the importance of the access to healthcare in the United States. The data showed a significant relationship between drug crimes and health insurance across US states, as states that had a higher percentage of insured children 0-18 had significantly fewer arrests than states that had mandatory family health insurance. </a:t>
            </a:r>
          </a:p>
          <a:p>
            <a:pPr>
              <a:buClr>
                <a:srgbClr val="B8BDAD"/>
              </a:buClr>
            </a:pPr>
            <a:r>
              <a:rPr lang="en-US" dirty="0"/>
              <a:t>States such as Massachusetts, Vermont, California and Rhode Island all require health insurance and most of the data reflects the positive correlation as they had reported a lower number of arrests. States such as Alabama and Texas who do not require health insurance, had much higher crime rates for drug abuse and larceny theft. </a:t>
            </a:r>
          </a:p>
          <a:p>
            <a:pPr>
              <a:buClr>
                <a:srgbClr val="B8BDAD"/>
              </a:buClr>
            </a:pPr>
            <a:r>
              <a:rPr lang="en-US" dirty="0"/>
              <a:t>It could be that states that don't provide access to healthcare also have stricter drug laws, or enforce the drug laws to a greater extent, but this doesn't seem to be the case.  For example, Wyoming a state with one of the highest rates of juvenile drug crime has fully legalized the recreational use of marijuana. </a:t>
            </a:r>
          </a:p>
          <a:p>
            <a:pPr>
              <a:buClr>
                <a:srgbClr val="B8BDAD"/>
              </a:buClr>
            </a:pPr>
            <a:endParaRPr lang="en-US" dirty="0"/>
          </a:p>
        </p:txBody>
      </p:sp>
    </p:spTree>
    <p:extLst>
      <p:ext uri="{BB962C8B-B14F-4D97-AF65-F5344CB8AC3E}">
        <p14:creationId xmlns:p14="http://schemas.microsoft.com/office/powerpoint/2010/main" val="2487246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map of the united states&#10;&#10;Description automatically generated">
            <a:extLst>
              <a:ext uri="{FF2B5EF4-FFF2-40B4-BE49-F238E27FC236}">
                <a16:creationId xmlns:a16="http://schemas.microsoft.com/office/drawing/2014/main" id="{1F956596-07DC-7888-D3C2-378288749E7C}"/>
              </a:ext>
            </a:extLst>
          </p:cNvPr>
          <p:cNvPicPr>
            <a:picLocks noChangeAspect="1"/>
          </p:cNvPicPr>
          <p:nvPr/>
        </p:nvPicPr>
        <p:blipFill>
          <a:blip r:embed="rId2"/>
          <a:stretch>
            <a:fillRect/>
          </a:stretch>
        </p:blipFill>
        <p:spPr>
          <a:xfrm>
            <a:off x="1384601" y="504264"/>
            <a:ext cx="7573827" cy="5860677"/>
          </a:xfrm>
          <a:prstGeom prst="rect">
            <a:avLst/>
          </a:prstGeom>
        </p:spPr>
      </p:pic>
    </p:spTree>
    <p:extLst>
      <p:ext uri="{BB962C8B-B14F-4D97-AF65-F5344CB8AC3E}">
        <p14:creationId xmlns:p14="http://schemas.microsoft.com/office/powerpoint/2010/main" val="38374395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2C3EA-2409-27BF-8561-EE214232E1E0}"/>
              </a:ext>
            </a:extLst>
          </p:cNvPr>
          <p:cNvSpPr>
            <a:spLocks noGrp="1"/>
          </p:cNvSpPr>
          <p:nvPr>
            <p:ph type="title"/>
          </p:nvPr>
        </p:nvSpPr>
        <p:spPr>
          <a:xfrm>
            <a:off x="816077" y="502920"/>
            <a:ext cx="10097729" cy="1325563"/>
          </a:xfrm>
        </p:spPr>
        <p:txBody>
          <a:bodyPr>
            <a:noAutofit/>
          </a:bodyPr>
          <a:lstStyle/>
          <a:p>
            <a:r>
              <a:rPr lang="en-US" sz="5400"/>
              <a:t>Implications</a:t>
            </a:r>
          </a:p>
        </p:txBody>
      </p:sp>
      <p:sp>
        <p:nvSpPr>
          <p:cNvPr id="3" name="Content Placeholder 2">
            <a:extLst>
              <a:ext uri="{FF2B5EF4-FFF2-40B4-BE49-F238E27FC236}">
                <a16:creationId xmlns:a16="http://schemas.microsoft.com/office/drawing/2014/main" id="{96EE5DB7-645B-4707-908E-8A7FA1026FF9}"/>
              </a:ext>
            </a:extLst>
          </p:cNvPr>
          <p:cNvSpPr>
            <a:spLocks noGrp="1"/>
          </p:cNvSpPr>
          <p:nvPr>
            <p:ph idx="1"/>
          </p:nvPr>
        </p:nvSpPr>
        <p:spPr/>
        <p:txBody>
          <a:bodyPr vert="horz" lIns="91440" tIns="45720" rIns="91440" bIns="45720" rtlCol="0" anchor="t">
            <a:normAutofit/>
          </a:bodyPr>
          <a:lstStyle/>
          <a:p>
            <a:r>
              <a:rPr lang="en-US" dirty="0"/>
              <a:t>With the results in mind, health insurance should be considered as a necessity for children and important to public safety and crime control.</a:t>
            </a:r>
          </a:p>
          <a:p>
            <a:pPr>
              <a:buClr>
                <a:srgbClr val="B8BDAD"/>
              </a:buClr>
            </a:pPr>
            <a:r>
              <a:rPr lang="en-US" dirty="0"/>
              <a:t>Many juveniles are not properly treated because their families do not have healthcare such as Medicaid which leaves many undiagnosed and unmedicated kids in need. </a:t>
            </a:r>
            <a:endParaRPr lang="en-US"/>
          </a:p>
          <a:p>
            <a:pPr>
              <a:buClr>
                <a:srgbClr val="B8BDAD"/>
              </a:buClr>
            </a:pPr>
            <a:r>
              <a:rPr lang="en-US" dirty="0"/>
              <a:t>A system such as Medicaid should become universal throughout the states to prevent further unmet health needs or the kind that leads to problems for that result in arrest juvenile arrests. </a:t>
            </a:r>
          </a:p>
        </p:txBody>
      </p:sp>
    </p:spTree>
    <p:extLst>
      <p:ext uri="{BB962C8B-B14F-4D97-AF65-F5344CB8AC3E}">
        <p14:creationId xmlns:p14="http://schemas.microsoft.com/office/powerpoint/2010/main" val="24574653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C615F-CB0F-2566-8AE3-DD88DA9F4847}"/>
              </a:ext>
            </a:extLst>
          </p:cNvPr>
          <p:cNvSpPr>
            <a:spLocks noGrp="1"/>
          </p:cNvSpPr>
          <p:nvPr>
            <p:ph type="title"/>
          </p:nvPr>
        </p:nvSpPr>
        <p:spPr/>
        <p:txBody>
          <a:bodyPr/>
          <a:lstStyle/>
          <a:p>
            <a:r>
              <a:rPr lang="en-US" dirty="0"/>
              <a:t>Future Research</a:t>
            </a:r>
          </a:p>
        </p:txBody>
      </p:sp>
      <p:sp>
        <p:nvSpPr>
          <p:cNvPr id="3" name="Content Placeholder 2">
            <a:extLst>
              <a:ext uri="{FF2B5EF4-FFF2-40B4-BE49-F238E27FC236}">
                <a16:creationId xmlns:a16="http://schemas.microsoft.com/office/drawing/2014/main" id="{9D4F3C68-3EC6-5BA4-199C-16D041B79CA2}"/>
              </a:ext>
            </a:extLst>
          </p:cNvPr>
          <p:cNvSpPr>
            <a:spLocks noGrp="1"/>
          </p:cNvSpPr>
          <p:nvPr>
            <p:ph idx="1"/>
          </p:nvPr>
        </p:nvSpPr>
        <p:spPr/>
        <p:txBody>
          <a:bodyPr vert="horz" lIns="91440" tIns="45720" rIns="91440" bIns="45720" rtlCol="0" anchor="t">
            <a:normAutofit/>
          </a:bodyPr>
          <a:lstStyle/>
          <a:p>
            <a:r>
              <a:rPr lang="en-US" dirty="0"/>
              <a:t>In the future, research should investigate more fully these relationships when data are available from after the COVID years. There may be less effect on mental health and crime rates.</a:t>
            </a:r>
          </a:p>
          <a:p>
            <a:pPr>
              <a:buClr>
                <a:srgbClr val="B8BDAD"/>
              </a:buClr>
            </a:pPr>
            <a:r>
              <a:rPr lang="en-US" dirty="0"/>
              <a:t>Research should also consider other factors related to juvenile healthcare needs and various types of crimes, such as population size and density and size of the state juvenile population.</a:t>
            </a:r>
          </a:p>
          <a:p>
            <a:pPr>
              <a:buClr>
                <a:srgbClr val="B8BDAD"/>
              </a:buClr>
            </a:pPr>
            <a:endParaRPr lang="en-US" dirty="0"/>
          </a:p>
        </p:txBody>
      </p:sp>
    </p:spTree>
    <p:extLst>
      <p:ext uri="{BB962C8B-B14F-4D97-AF65-F5344CB8AC3E}">
        <p14:creationId xmlns:p14="http://schemas.microsoft.com/office/powerpoint/2010/main" val="28819216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7348E-3FB6-E830-AC36-78D1A28CA446}"/>
              </a:ext>
            </a:extLst>
          </p:cNvPr>
          <p:cNvSpPr>
            <a:spLocks noGrp="1"/>
          </p:cNvSpPr>
          <p:nvPr>
            <p:ph type="title"/>
          </p:nvPr>
        </p:nvSpPr>
        <p:spPr/>
        <p:txBody>
          <a:bodyPr>
            <a:normAutofit/>
          </a:bodyPr>
          <a:lstStyle/>
          <a:p>
            <a:r>
              <a:rPr lang="en-US" sz="5400"/>
              <a:t>References</a:t>
            </a:r>
          </a:p>
        </p:txBody>
      </p:sp>
      <p:sp>
        <p:nvSpPr>
          <p:cNvPr id="3" name="Content Placeholder 2">
            <a:extLst>
              <a:ext uri="{FF2B5EF4-FFF2-40B4-BE49-F238E27FC236}">
                <a16:creationId xmlns:a16="http://schemas.microsoft.com/office/drawing/2014/main" id="{6A725ADD-3306-8EAB-23FC-A694A0F1A78E}"/>
              </a:ext>
            </a:extLst>
          </p:cNvPr>
          <p:cNvSpPr>
            <a:spLocks noGrp="1"/>
          </p:cNvSpPr>
          <p:nvPr>
            <p:ph idx="1"/>
          </p:nvPr>
        </p:nvSpPr>
        <p:spPr/>
        <p:txBody>
          <a:bodyPr vert="horz" lIns="91440" tIns="45720" rIns="91440" bIns="45720" rtlCol="0" anchor="t">
            <a:normAutofit/>
          </a:bodyPr>
          <a:lstStyle/>
          <a:p>
            <a:pPr algn="ctr"/>
            <a:r>
              <a:rPr lang="en-US" sz="1100">
                <a:solidFill>
                  <a:srgbClr val="000000"/>
                </a:solidFill>
                <a:ea typeface="+mn-lt"/>
                <a:cs typeface="+mn-lt"/>
              </a:rPr>
              <a:t>References</a:t>
            </a:r>
            <a:endParaRPr lang="en-US"/>
          </a:p>
          <a:p>
            <a:pPr>
              <a:buClr>
                <a:srgbClr val="B8BDAD"/>
              </a:buClr>
            </a:pPr>
            <a:r>
              <a:rPr lang="en-US" sz="1100">
                <a:solidFill>
                  <a:srgbClr val="000000"/>
                </a:solidFill>
                <a:ea typeface="+mn-lt"/>
                <a:cs typeface="+mn-lt"/>
              </a:rPr>
              <a:t>Farrell, C. M., &amp; Gottlieb, A. (2020). The effect of health insurance on health care utilization in the justice-involved population: United States, 2014–2016. </a:t>
            </a:r>
            <a:r>
              <a:rPr lang="en-US" sz="1100" i="1">
                <a:solidFill>
                  <a:srgbClr val="000000"/>
                </a:solidFill>
                <a:ea typeface="+mn-lt"/>
                <a:cs typeface="+mn-lt"/>
              </a:rPr>
              <a:t>American Journal of Public Health</a:t>
            </a:r>
            <a:r>
              <a:rPr lang="en-US" sz="1100">
                <a:solidFill>
                  <a:srgbClr val="000000"/>
                </a:solidFill>
                <a:ea typeface="+mn-lt"/>
                <a:cs typeface="+mn-lt"/>
              </a:rPr>
              <a:t>, </a:t>
            </a:r>
            <a:r>
              <a:rPr lang="en-US" sz="1100" i="1">
                <a:solidFill>
                  <a:srgbClr val="000000"/>
                </a:solidFill>
                <a:ea typeface="+mn-lt"/>
                <a:cs typeface="+mn-lt"/>
              </a:rPr>
              <a:t>110</a:t>
            </a:r>
            <a:r>
              <a:rPr lang="en-US" sz="1100">
                <a:solidFill>
                  <a:srgbClr val="000000"/>
                </a:solidFill>
                <a:ea typeface="+mn-lt"/>
                <a:cs typeface="+mn-lt"/>
              </a:rPr>
              <a:t>(S1), S78-S84. </a:t>
            </a:r>
            <a:r>
              <a:rPr lang="en-US" sz="1100">
                <a:solidFill>
                  <a:srgbClr val="000000"/>
                </a:solidFill>
                <a:ea typeface="+mn-lt"/>
                <a:cs typeface="+mn-lt"/>
                <a:hlinkClick r:id="rId2"/>
              </a:rPr>
              <a:t>https://doi.org/10.2105/ajph.2019.305399</a:t>
            </a:r>
            <a:endParaRPr lang="en-US"/>
          </a:p>
          <a:p>
            <a:pPr>
              <a:buClr>
                <a:srgbClr val="B8BDAD"/>
              </a:buClr>
            </a:pPr>
            <a:r>
              <a:rPr lang="en-US" sz="1100" i="1">
                <a:solidFill>
                  <a:srgbClr val="000000"/>
                </a:solidFill>
                <a:ea typeface="+mn-lt"/>
                <a:cs typeface="+mn-lt"/>
              </a:rPr>
              <a:t>Health insurance coverage of children 0-18</a:t>
            </a:r>
            <a:r>
              <a:rPr lang="en-US" sz="1100">
                <a:solidFill>
                  <a:srgbClr val="000000"/>
                </a:solidFill>
                <a:ea typeface="+mn-lt"/>
                <a:cs typeface="+mn-lt"/>
              </a:rPr>
              <a:t>. (2023, October 27). KFF. </a:t>
            </a:r>
            <a:r>
              <a:rPr lang="en-US" sz="1100">
                <a:solidFill>
                  <a:srgbClr val="000000"/>
                </a:solidFill>
                <a:ea typeface="+mn-lt"/>
                <a:cs typeface="+mn-lt"/>
                <a:hlinkClick r:id="rId3"/>
              </a:rPr>
              <a:t>https://www.kff.org/other/state-indicator/children-0-18/?currentTimeframe=0&amp;sortModel=%7B%22colId%22:%22Location%22,%22sort%22:%22asc%22%7D</a:t>
            </a:r>
            <a:endParaRPr lang="en-US"/>
          </a:p>
          <a:p>
            <a:pPr>
              <a:buClr>
                <a:srgbClr val="B8BDAD"/>
              </a:buClr>
            </a:pPr>
            <a:r>
              <a:rPr lang="en-US" sz="1100" i="1">
                <a:solidFill>
                  <a:srgbClr val="000000"/>
                </a:solidFill>
                <a:ea typeface="+mn-lt"/>
                <a:cs typeface="+mn-lt"/>
              </a:rPr>
              <a:t>Juvenile arrest rates by state</a:t>
            </a:r>
            <a:r>
              <a:rPr lang="en-US" sz="1100">
                <a:solidFill>
                  <a:srgbClr val="000000"/>
                </a:solidFill>
                <a:ea typeface="+mn-lt"/>
                <a:cs typeface="+mn-lt"/>
              </a:rPr>
              <a:t>. (n.d.). Office of Juvenile Justice and Delinquency Prevention. </a:t>
            </a:r>
            <a:r>
              <a:rPr lang="en-US" sz="1100">
                <a:solidFill>
                  <a:srgbClr val="000000"/>
                </a:solidFill>
                <a:ea typeface="+mn-lt"/>
                <a:cs typeface="+mn-lt"/>
                <a:hlinkClick r:id="rId4"/>
              </a:rPr>
              <a:t>https://ojjdp.ojp.gov/statistical-briefing-book/crime/faqs/qa05103</a:t>
            </a:r>
            <a:endParaRPr lang="en-US"/>
          </a:p>
          <a:p>
            <a:pPr>
              <a:buClr>
                <a:srgbClr val="B8BDAD"/>
              </a:buClr>
            </a:pPr>
            <a:r>
              <a:rPr lang="en-US" sz="1100">
                <a:solidFill>
                  <a:srgbClr val="000000"/>
                </a:solidFill>
                <a:ea typeface="+mn-lt"/>
                <a:cs typeface="+mn-lt"/>
              </a:rPr>
              <a:t>Pro, G., Montgomery, B. E., &amp; Zaller, N. (2021). Tailoring services in opioid treatment programs for patients involved in America’s criminal justice system: National associations and variation by state and Medicaid expansion status. </a:t>
            </a:r>
            <a:r>
              <a:rPr lang="en-US" sz="1100" i="1">
                <a:solidFill>
                  <a:srgbClr val="000000"/>
                </a:solidFill>
                <a:ea typeface="+mn-lt"/>
                <a:cs typeface="+mn-lt"/>
              </a:rPr>
              <a:t>Substance Abuse Treatment, Prevention, and Policy</a:t>
            </a:r>
            <a:r>
              <a:rPr lang="en-US" sz="1100">
                <a:solidFill>
                  <a:srgbClr val="000000"/>
                </a:solidFill>
                <a:ea typeface="+mn-lt"/>
                <a:cs typeface="+mn-lt"/>
              </a:rPr>
              <a:t>, </a:t>
            </a:r>
            <a:r>
              <a:rPr lang="en-US" sz="1100" i="1">
                <a:solidFill>
                  <a:srgbClr val="000000"/>
                </a:solidFill>
                <a:ea typeface="+mn-lt"/>
                <a:cs typeface="+mn-lt"/>
              </a:rPr>
              <a:t>16</a:t>
            </a:r>
            <a:r>
              <a:rPr lang="en-US" sz="1100">
                <a:solidFill>
                  <a:srgbClr val="000000"/>
                </a:solidFill>
                <a:ea typeface="+mn-lt"/>
                <a:cs typeface="+mn-lt"/>
              </a:rPr>
              <a:t>(1). </a:t>
            </a:r>
            <a:r>
              <a:rPr lang="en-US" sz="1100">
                <a:solidFill>
                  <a:srgbClr val="000000"/>
                </a:solidFill>
                <a:ea typeface="+mn-lt"/>
                <a:cs typeface="+mn-lt"/>
                <a:hlinkClick r:id="rId5"/>
              </a:rPr>
              <a:t>https://doi.org/10.1186/s13011-021-00388-5</a:t>
            </a:r>
            <a:endParaRPr lang="en-US"/>
          </a:p>
          <a:p>
            <a:pPr>
              <a:buClr>
                <a:srgbClr val="B8BDAD"/>
              </a:buClr>
            </a:pPr>
            <a:r>
              <a:rPr lang="en-US" sz="1100">
                <a:solidFill>
                  <a:srgbClr val="000000"/>
                </a:solidFill>
                <a:ea typeface="+mn-lt"/>
                <a:cs typeface="+mn-lt"/>
              </a:rPr>
              <a:t>Saloner, B., Li, W., Bandara, S. N., McGinty, E. E., &amp; Barry, C. L. (2022). Trends in the use of treatment for substance use disorders, 2010–19. </a:t>
            </a:r>
            <a:r>
              <a:rPr lang="en-US" sz="1100" i="1">
                <a:solidFill>
                  <a:srgbClr val="000000"/>
                </a:solidFill>
                <a:ea typeface="+mn-lt"/>
                <a:cs typeface="+mn-lt"/>
              </a:rPr>
              <a:t>Health Affairs</a:t>
            </a:r>
            <a:r>
              <a:rPr lang="en-US" sz="1100">
                <a:solidFill>
                  <a:srgbClr val="000000"/>
                </a:solidFill>
                <a:ea typeface="+mn-lt"/>
                <a:cs typeface="+mn-lt"/>
              </a:rPr>
              <a:t>, </a:t>
            </a:r>
            <a:r>
              <a:rPr lang="en-US" sz="1100" i="1">
                <a:solidFill>
                  <a:srgbClr val="000000"/>
                </a:solidFill>
                <a:ea typeface="+mn-lt"/>
                <a:cs typeface="+mn-lt"/>
              </a:rPr>
              <a:t>41</a:t>
            </a:r>
            <a:r>
              <a:rPr lang="en-US" sz="1100">
                <a:solidFill>
                  <a:srgbClr val="000000"/>
                </a:solidFill>
                <a:ea typeface="+mn-lt"/>
                <a:cs typeface="+mn-lt"/>
              </a:rPr>
              <a:t>(5), 696-702. </a:t>
            </a:r>
            <a:r>
              <a:rPr lang="en-US" sz="1100">
                <a:solidFill>
                  <a:srgbClr val="000000"/>
                </a:solidFill>
                <a:ea typeface="+mn-lt"/>
                <a:cs typeface="+mn-lt"/>
                <a:hlinkClick r:id="rId6"/>
              </a:rPr>
              <a:t>https://doi.org/10.1377/hlthaff.2021.01767</a:t>
            </a:r>
            <a:endParaRPr lang="en-US"/>
          </a:p>
          <a:p>
            <a:pPr>
              <a:buClr>
                <a:srgbClr val="B8BDAD"/>
              </a:buClr>
            </a:pPr>
            <a:endParaRPr lang="en-US"/>
          </a:p>
        </p:txBody>
      </p:sp>
    </p:spTree>
    <p:extLst>
      <p:ext uri="{BB962C8B-B14F-4D97-AF65-F5344CB8AC3E}">
        <p14:creationId xmlns:p14="http://schemas.microsoft.com/office/powerpoint/2010/main" val="1156140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F85FD-3545-4B2B-8781-BFA6F575E777}"/>
              </a:ext>
            </a:extLst>
          </p:cNvPr>
          <p:cNvSpPr>
            <a:spLocks noGrp="1"/>
          </p:cNvSpPr>
          <p:nvPr>
            <p:ph type="title"/>
          </p:nvPr>
        </p:nvSpPr>
        <p:spPr/>
        <p:txBody>
          <a:bodyPr>
            <a:normAutofit/>
          </a:bodyPr>
          <a:lstStyle/>
          <a:p>
            <a:r>
              <a:rPr lang="en-US" sz="5400"/>
              <a:t>Background and significance</a:t>
            </a:r>
          </a:p>
        </p:txBody>
      </p:sp>
      <p:sp>
        <p:nvSpPr>
          <p:cNvPr id="3" name="Content Placeholder 2">
            <a:extLst>
              <a:ext uri="{FF2B5EF4-FFF2-40B4-BE49-F238E27FC236}">
                <a16:creationId xmlns:a16="http://schemas.microsoft.com/office/drawing/2014/main" id="{D5943041-4C4D-CA11-1395-C396FA5607E4}"/>
              </a:ext>
            </a:extLst>
          </p:cNvPr>
          <p:cNvSpPr>
            <a:spLocks noGrp="1"/>
          </p:cNvSpPr>
          <p:nvPr>
            <p:ph idx="1"/>
          </p:nvPr>
        </p:nvSpPr>
        <p:spPr>
          <a:xfrm>
            <a:off x="1316601" y="2326117"/>
            <a:ext cx="10015011" cy="4037573"/>
          </a:xfrm>
        </p:spPr>
        <p:txBody>
          <a:bodyPr vert="horz" lIns="91440" tIns="45720" rIns="91440" bIns="45720" rtlCol="0" anchor="t">
            <a:normAutofit fontScale="70000" lnSpcReduction="20000"/>
          </a:bodyPr>
          <a:lstStyle/>
          <a:p>
            <a:pPr marL="0" indent="0">
              <a:buClr>
                <a:srgbClr val="F2F3F0">
                  <a:lumMod val="75000"/>
                </a:srgbClr>
              </a:buClr>
              <a:buNone/>
            </a:pPr>
            <a:r>
              <a:rPr lang="en-US" dirty="0"/>
              <a:t>Many factors contribute to the connection of crime and healthcare access. </a:t>
            </a:r>
          </a:p>
          <a:p>
            <a:pPr marL="0" indent="0">
              <a:buNone/>
            </a:pPr>
            <a:r>
              <a:rPr lang="en-US" dirty="0"/>
              <a:t>-When there is limited access to healthcare, patients are left untreated with a result of behavioral disorders, substance abuse, or untreated illness contributing to delinquent behavior. </a:t>
            </a:r>
          </a:p>
          <a:p>
            <a:pPr marL="0" indent="0">
              <a:buNone/>
            </a:pPr>
            <a:r>
              <a:rPr lang="en-US" dirty="0"/>
              <a:t>-Health care access is linked to social determinants of health such as socioeconomic status and education. Limited access to healthcare can make things worse by increasing the chance of delinquency as a result of poverty, financial constraints or lack of education. </a:t>
            </a:r>
          </a:p>
          <a:p>
            <a:pPr marL="0" indent="0">
              <a:buNone/>
            </a:pPr>
            <a:r>
              <a:rPr lang="en-US" dirty="0"/>
              <a:t>-Access to healthcare has an impact to the family as a whole. If someone in the family needs access to medication but there is no access to healthcare, there a possibility members of the family act delinquent either to find the medicine without having to pay or by making a lot of money easy so they can treat the family member in need. </a:t>
            </a:r>
          </a:p>
          <a:p>
            <a:pPr marL="0" indent="0">
              <a:buNone/>
            </a:pPr>
            <a:r>
              <a:rPr lang="en-US" dirty="0"/>
              <a:t>This is an exploratory analysis of the  significance of having health insurance is the prevention of juvenile delinquency in the United States. </a:t>
            </a:r>
            <a:br>
              <a:rPr lang="en-US" dirty="0"/>
            </a:br>
            <a:endParaRPr lang="en-US" sz="1200">
              <a:solidFill>
                <a:srgbClr val="374151"/>
              </a:solidFill>
            </a:endParaRPr>
          </a:p>
        </p:txBody>
      </p:sp>
    </p:spTree>
    <p:extLst>
      <p:ext uri="{BB962C8B-B14F-4D97-AF65-F5344CB8AC3E}">
        <p14:creationId xmlns:p14="http://schemas.microsoft.com/office/powerpoint/2010/main" val="19570254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F42DB-0BAD-CC91-C434-2EB802F0EA49}"/>
              </a:ext>
            </a:extLst>
          </p:cNvPr>
          <p:cNvSpPr>
            <a:spLocks noGrp="1"/>
          </p:cNvSpPr>
          <p:nvPr>
            <p:ph type="title"/>
          </p:nvPr>
        </p:nvSpPr>
        <p:spPr/>
        <p:txBody>
          <a:bodyPr>
            <a:normAutofit/>
          </a:bodyPr>
          <a:lstStyle/>
          <a:p>
            <a:r>
              <a:rPr lang="en-US" sz="5400"/>
              <a:t>Research Question</a:t>
            </a:r>
          </a:p>
        </p:txBody>
      </p:sp>
      <p:sp>
        <p:nvSpPr>
          <p:cNvPr id="3" name="Content Placeholder 2">
            <a:extLst>
              <a:ext uri="{FF2B5EF4-FFF2-40B4-BE49-F238E27FC236}">
                <a16:creationId xmlns:a16="http://schemas.microsoft.com/office/drawing/2014/main" id="{7B50654D-C783-67BA-C16E-949E19820319}"/>
              </a:ext>
            </a:extLst>
          </p:cNvPr>
          <p:cNvSpPr>
            <a:spLocks noGrp="1"/>
          </p:cNvSpPr>
          <p:nvPr>
            <p:ph idx="1"/>
          </p:nvPr>
        </p:nvSpPr>
        <p:spPr/>
        <p:txBody>
          <a:bodyPr vert="horz" lIns="91440" tIns="45720" rIns="91440" bIns="45720" rtlCol="0" anchor="t">
            <a:noAutofit/>
          </a:bodyPr>
          <a:lstStyle/>
          <a:p>
            <a:pPr marL="0" indent="0">
              <a:buNone/>
            </a:pPr>
            <a:r>
              <a:rPr lang="en-US" sz="4500" dirty="0">
                <a:latin typeface="Aptos"/>
                <a:cs typeface="Aharoni"/>
              </a:rPr>
              <a:t>How do juvenile crime rates correlate to the provision of health insurance in the United States?</a:t>
            </a:r>
          </a:p>
        </p:txBody>
      </p:sp>
    </p:spTree>
    <p:extLst>
      <p:ext uri="{BB962C8B-B14F-4D97-AF65-F5344CB8AC3E}">
        <p14:creationId xmlns:p14="http://schemas.microsoft.com/office/powerpoint/2010/main" val="14499393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25684-7D4F-9FFD-7AEA-8E912470E521}"/>
              </a:ext>
            </a:extLst>
          </p:cNvPr>
          <p:cNvSpPr>
            <a:spLocks noGrp="1"/>
          </p:cNvSpPr>
          <p:nvPr>
            <p:ph type="title"/>
          </p:nvPr>
        </p:nvSpPr>
        <p:spPr/>
        <p:txBody>
          <a:bodyPr>
            <a:normAutofit/>
          </a:bodyPr>
          <a:lstStyle/>
          <a:p>
            <a:r>
              <a:rPr lang="en-US" sz="5400"/>
              <a:t>Analysis</a:t>
            </a:r>
          </a:p>
        </p:txBody>
      </p:sp>
      <p:sp>
        <p:nvSpPr>
          <p:cNvPr id="3" name="Content Placeholder 2">
            <a:extLst>
              <a:ext uri="{FF2B5EF4-FFF2-40B4-BE49-F238E27FC236}">
                <a16:creationId xmlns:a16="http://schemas.microsoft.com/office/drawing/2014/main" id="{71EB13E0-F32B-05E7-7A32-4302D01DD4DD}"/>
              </a:ext>
            </a:extLst>
          </p:cNvPr>
          <p:cNvSpPr>
            <a:spLocks noGrp="1"/>
          </p:cNvSpPr>
          <p:nvPr>
            <p:ph idx="1"/>
          </p:nvPr>
        </p:nvSpPr>
        <p:spPr/>
        <p:txBody>
          <a:bodyPr vert="horz" lIns="91440" tIns="45720" rIns="91440" bIns="45720" rtlCol="0" anchor="t">
            <a:normAutofit/>
          </a:bodyPr>
          <a:lstStyle/>
          <a:p>
            <a:pPr marL="0" indent="0">
              <a:buNone/>
            </a:pPr>
            <a:r>
              <a:rPr lang="en-US">
                <a:latin typeface="Aptos"/>
              </a:rPr>
              <a:t>Variables:</a:t>
            </a:r>
            <a:endParaRPr lang="en-US"/>
          </a:p>
          <a:p>
            <a:pPr marL="285750" lvl="1" indent="-285750">
              <a:buClr>
                <a:srgbClr val="B8BDAD"/>
              </a:buClr>
              <a:buFont typeface="Arial"/>
              <a:buChar char="•"/>
            </a:pPr>
            <a:r>
              <a:rPr lang="en-US" b="1" dirty="0">
                <a:latin typeface="Aptos"/>
              </a:rPr>
              <a:t>2019 arrest rates:</a:t>
            </a:r>
            <a:r>
              <a:rPr lang="en-US" dirty="0">
                <a:latin typeface="Aptos"/>
              </a:rPr>
              <a:t> data collected from the FBI's Uniform Crime report include the rate of arrest for </a:t>
            </a:r>
            <a:r>
              <a:rPr lang="en-US" b="1" dirty="0">
                <a:latin typeface="Aptos"/>
              </a:rPr>
              <a:t>aggravated assault, larceny theft, drug abuse, weapons</a:t>
            </a:r>
            <a:r>
              <a:rPr lang="en-US" dirty="0">
                <a:latin typeface="Aptos"/>
              </a:rPr>
              <a:t> </a:t>
            </a:r>
            <a:r>
              <a:rPr lang="en-US" b="1" dirty="0">
                <a:latin typeface="Aptos"/>
              </a:rPr>
              <a:t>offenses</a:t>
            </a:r>
            <a:r>
              <a:rPr lang="en-US" dirty="0">
                <a:latin typeface="Aptos"/>
              </a:rPr>
              <a:t> for every 100,000 people in a state's population. </a:t>
            </a:r>
            <a:endParaRPr lang="en-US">
              <a:latin typeface="Avenir Next LT Pro"/>
            </a:endParaRPr>
          </a:p>
          <a:p>
            <a:pPr marL="285750" lvl="1" indent="-285750">
              <a:buClr>
                <a:srgbClr val="B8BDAD"/>
              </a:buClr>
              <a:buFont typeface="Arial"/>
              <a:buChar char="•"/>
            </a:pPr>
            <a:r>
              <a:rPr lang="en-US" b="1" dirty="0">
                <a:latin typeface="Aptos"/>
              </a:rPr>
              <a:t>2019 health Insurance</a:t>
            </a:r>
            <a:r>
              <a:rPr lang="en-US" dirty="0">
                <a:latin typeface="Aptos"/>
              </a:rPr>
              <a:t>: The proportion of juveniles in each state that was on </a:t>
            </a:r>
            <a:r>
              <a:rPr lang="en-US" b="1" dirty="0">
                <a:latin typeface="Aptos"/>
              </a:rPr>
              <a:t>Medicaid</a:t>
            </a:r>
            <a:r>
              <a:rPr lang="en-US" dirty="0">
                <a:latin typeface="Aptos"/>
              </a:rPr>
              <a:t> or </a:t>
            </a:r>
            <a:r>
              <a:rPr lang="en-US" b="1" dirty="0">
                <a:latin typeface="Aptos"/>
              </a:rPr>
              <a:t>uninsured</a:t>
            </a:r>
            <a:r>
              <a:rPr lang="en-US" dirty="0">
                <a:latin typeface="Aptos"/>
              </a:rPr>
              <a:t> in that year. </a:t>
            </a:r>
            <a:endParaRPr lang="en-US" dirty="0">
              <a:latin typeface="Avenir Next LT Pro"/>
            </a:endParaRPr>
          </a:p>
          <a:p>
            <a:pPr marL="285750" lvl="1" indent="-285750">
              <a:buClr>
                <a:srgbClr val="B8BDAD"/>
              </a:buClr>
              <a:buFont typeface="Arial"/>
              <a:buChar char="•"/>
            </a:pPr>
            <a:r>
              <a:rPr lang="en-US" dirty="0">
                <a:latin typeface="Aptos"/>
              </a:rPr>
              <a:t>A correlation matrix was made to examine the data for any significant correlation between the variables; scatterplots show the relationships between the rates of crime and the level of health insurance among the states.</a:t>
            </a:r>
            <a:endParaRPr lang="en-US" dirty="0" err="1"/>
          </a:p>
        </p:txBody>
      </p:sp>
    </p:spTree>
    <p:extLst>
      <p:ext uri="{BB962C8B-B14F-4D97-AF65-F5344CB8AC3E}">
        <p14:creationId xmlns:p14="http://schemas.microsoft.com/office/powerpoint/2010/main" val="4036834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25684-7D4F-9FFD-7AEA-8E912470E521}"/>
              </a:ext>
            </a:extLst>
          </p:cNvPr>
          <p:cNvSpPr>
            <a:spLocks noGrp="1"/>
          </p:cNvSpPr>
          <p:nvPr>
            <p:ph type="title"/>
          </p:nvPr>
        </p:nvSpPr>
        <p:spPr/>
        <p:txBody>
          <a:bodyPr>
            <a:normAutofit/>
          </a:bodyPr>
          <a:lstStyle/>
          <a:p>
            <a:r>
              <a:rPr lang="en-US" sz="5400"/>
              <a:t>Correlation Matrix</a:t>
            </a:r>
          </a:p>
        </p:txBody>
      </p:sp>
      <p:graphicFrame>
        <p:nvGraphicFramePr>
          <p:cNvPr id="4" name="Content Placeholder 3">
            <a:extLst>
              <a:ext uri="{FF2B5EF4-FFF2-40B4-BE49-F238E27FC236}">
                <a16:creationId xmlns:a16="http://schemas.microsoft.com/office/drawing/2014/main" id="{4A7F8571-17CC-A534-F140-4A51929BACA9}"/>
              </a:ext>
            </a:extLst>
          </p:cNvPr>
          <p:cNvGraphicFramePr>
            <a:graphicFrameLocks noGrp="1"/>
          </p:cNvGraphicFramePr>
          <p:nvPr>
            <p:ph idx="1"/>
            <p:extLst>
              <p:ext uri="{D42A27DB-BD31-4B8C-83A1-F6EECF244321}">
                <p14:modId xmlns:p14="http://schemas.microsoft.com/office/powerpoint/2010/main" val="2117546290"/>
              </p:ext>
            </p:extLst>
          </p:nvPr>
        </p:nvGraphicFramePr>
        <p:xfrm>
          <a:off x="930442" y="1920733"/>
          <a:ext cx="9373768" cy="4434347"/>
        </p:xfrm>
        <a:graphic>
          <a:graphicData uri="http://schemas.openxmlformats.org/drawingml/2006/table">
            <a:tbl>
              <a:tblPr>
                <a:tableStyleId>{5C22544A-7EE6-4342-B048-85BDC9FD1C3A}</a:tableStyleId>
              </a:tblPr>
              <a:tblGrid>
                <a:gridCol w="1171721">
                  <a:extLst>
                    <a:ext uri="{9D8B030D-6E8A-4147-A177-3AD203B41FA5}">
                      <a16:colId xmlns:a16="http://schemas.microsoft.com/office/drawing/2014/main" val="3168682464"/>
                    </a:ext>
                  </a:extLst>
                </a:gridCol>
                <a:gridCol w="1171721">
                  <a:extLst>
                    <a:ext uri="{9D8B030D-6E8A-4147-A177-3AD203B41FA5}">
                      <a16:colId xmlns:a16="http://schemas.microsoft.com/office/drawing/2014/main" val="3882881500"/>
                    </a:ext>
                  </a:extLst>
                </a:gridCol>
                <a:gridCol w="1171721">
                  <a:extLst>
                    <a:ext uri="{9D8B030D-6E8A-4147-A177-3AD203B41FA5}">
                      <a16:colId xmlns:a16="http://schemas.microsoft.com/office/drawing/2014/main" val="2801351531"/>
                    </a:ext>
                  </a:extLst>
                </a:gridCol>
                <a:gridCol w="1171721">
                  <a:extLst>
                    <a:ext uri="{9D8B030D-6E8A-4147-A177-3AD203B41FA5}">
                      <a16:colId xmlns:a16="http://schemas.microsoft.com/office/drawing/2014/main" val="2853053904"/>
                    </a:ext>
                  </a:extLst>
                </a:gridCol>
                <a:gridCol w="1171721">
                  <a:extLst>
                    <a:ext uri="{9D8B030D-6E8A-4147-A177-3AD203B41FA5}">
                      <a16:colId xmlns:a16="http://schemas.microsoft.com/office/drawing/2014/main" val="1508337649"/>
                    </a:ext>
                  </a:extLst>
                </a:gridCol>
                <a:gridCol w="1171721">
                  <a:extLst>
                    <a:ext uri="{9D8B030D-6E8A-4147-A177-3AD203B41FA5}">
                      <a16:colId xmlns:a16="http://schemas.microsoft.com/office/drawing/2014/main" val="4087342192"/>
                    </a:ext>
                  </a:extLst>
                </a:gridCol>
                <a:gridCol w="1171721">
                  <a:extLst>
                    <a:ext uri="{9D8B030D-6E8A-4147-A177-3AD203B41FA5}">
                      <a16:colId xmlns:a16="http://schemas.microsoft.com/office/drawing/2014/main" val="3563774465"/>
                    </a:ext>
                  </a:extLst>
                </a:gridCol>
                <a:gridCol w="1171721">
                  <a:extLst>
                    <a:ext uri="{9D8B030D-6E8A-4147-A177-3AD203B41FA5}">
                      <a16:colId xmlns:a16="http://schemas.microsoft.com/office/drawing/2014/main" val="3874053249"/>
                    </a:ext>
                  </a:extLst>
                </a:gridCol>
              </a:tblGrid>
              <a:tr h="820869">
                <a:tc>
                  <a:txBody>
                    <a:bodyPr/>
                    <a:lstStyle/>
                    <a:p>
                      <a:pPr algn="ctr" fontAlgn="b"/>
                      <a:r>
                        <a:rPr lang="en-US" sz="1100" u="none" strike="noStrike">
                          <a:effectLst/>
                        </a:rPr>
                        <a:t> </a:t>
                      </a:r>
                      <a:endParaRPr lang="en-US" sz="1100" b="0" i="1" u="none" strike="noStrike">
                        <a:effectLst/>
                        <a:latin typeface="Calibri" panose="020F0502020204030204" pitchFamily="34" charset="0"/>
                      </a:endParaRPr>
                    </a:p>
                  </a:txBody>
                  <a:tcPr marL="7620" marR="7620" marT="7620" marB="0" anchor="b"/>
                </a:tc>
                <a:tc>
                  <a:txBody>
                    <a:bodyPr/>
                    <a:lstStyle/>
                    <a:p>
                      <a:pPr algn="ctr" fontAlgn="b"/>
                      <a:r>
                        <a:rPr lang="en-US" sz="1100" u="none" strike="noStrike">
                          <a:effectLst/>
                        </a:rPr>
                        <a:t>Aggravated assault</a:t>
                      </a:r>
                      <a:endParaRPr lang="en-US" sz="1100" b="0" i="1" u="none" strike="noStrike">
                        <a:effectLst/>
                        <a:latin typeface="Calibri" panose="020F0502020204030204" pitchFamily="34" charset="0"/>
                      </a:endParaRPr>
                    </a:p>
                  </a:txBody>
                  <a:tcPr marL="7620" marR="7620" marT="7620" marB="0" anchor="b"/>
                </a:tc>
                <a:tc>
                  <a:txBody>
                    <a:bodyPr/>
                    <a:lstStyle/>
                    <a:p>
                      <a:pPr algn="ctr" fontAlgn="b"/>
                      <a:r>
                        <a:rPr lang="en-US" sz="1100" u="none" strike="noStrike">
                          <a:effectLst/>
                        </a:rPr>
                        <a:t>Robbery</a:t>
                      </a:r>
                      <a:endParaRPr lang="en-US" sz="1100" b="0" i="1" u="none" strike="noStrike">
                        <a:effectLst/>
                        <a:latin typeface="Calibri" panose="020F0502020204030204" pitchFamily="34" charset="0"/>
                      </a:endParaRPr>
                    </a:p>
                  </a:txBody>
                  <a:tcPr marL="7620" marR="7620" marT="7620" marB="0" anchor="b"/>
                </a:tc>
                <a:tc>
                  <a:txBody>
                    <a:bodyPr/>
                    <a:lstStyle/>
                    <a:p>
                      <a:pPr algn="ctr" fontAlgn="b"/>
                      <a:r>
                        <a:rPr lang="en-US" sz="1100" u="none" strike="noStrike">
                          <a:effectLst/>
                        </a:rPr>
                        <a:t>Larceny theft</a:t>
                      </a:r>
                      <a:endParaRPr lang="en-US" sz="1100" b="0" i="1" u="none" strike="noStrike">
                        <a:effectLst/>
                        <a:latin typeface="Calibri" panose="020F0502020204030204" pitchFamily="34" charset="0"/>
                      </a:endParaRPr>
                    </a:p>
                  </a:txBody>
                  <a:tcPr marL="7620" marR="7620" marT="7620" marB="0" anchor="b"/>
                </a:tc>
                <a:tc>
                  <a:txBody>
                    <a:bodyPr/>
                    <a:lstStyle/>
                    <a:p>
                      <a:pPr algn="ctr" fontAlgn="b"/>
                      <a:r>
                        <a:rPr lang="en-US" sz="1100" u="none" strike="noStrike">
                          <a:effectLst/>
                        </a:rPr>
                        <a:t>Drug abuse</a:t>
                      </a:r>
                      <a:endParaRPr lang="en-US" sz="1100" b="0" i="1" u="none" strike="noStrike">
                        <a:effectLst/>
                        <a:latin typeface="Calibri" panose="020F0502020204030204" pitchFamily="34" charset="0"/>
                      </a:endParaRPr>
                    </a:p>
                  </a:txBody>
                  <a:tcPr marL="7620" marR="7620" marT="7620" marB="0" anchor="b"/>
                </a:tc>
                <a:tc>
                  <a:txBody>
                    <a:bodyPr/>
                    <a:lstStyle/>
                    <a:p>
                      <a:pPr algn="ctr" fontAlgn="b"/>
                      <a:r>
                        <a:rPr lang="en-US" sz="1100" u="none" strike="noStrike">
                          <a:effectLst/>
                        </a:rPr>
                        <a:t>Weapons</a:t>
                      </a:r>
                      <a:endParaRPr lang="en-US" sz="1100" b="0" i="1" u="none" strike="noStrike">
                        <a:effectLst/>
                        <a:latin typeface="Calibri" panose="020F0502020204030204" pitchFamily="34" charset="0"/>
                      </a:endParaRPr>
                    </a:p>
                  </a:txBody>
                  <a:tcPr marL="7620" marR="7620" marT="7620" marB="0" anchor="b"/>
                </a:tc>
                <a:tc>
                  <a:txBody>
                    <a:bodyPr/>
                    <a:lstStyle/>
                    <a:p>
                      <a:pPr algn="ctr" fontAlgn="b"/>
                      <a:r>
                        <a:rPr lang="en-US" sz="1100" u="none" strike="noStrike">
                          <a:effectLst/>
                        </a:rPr>
                        <a:t>Medicaid</a:t>
                      </a:r>
                      <a:endParaRPr lang="en-US" sz="1100" b="0" i="1" u="none" strike="noStrike">
                        <a:effectLst/>
                        <a:latin typeface="Calibri" panose="020F0502020204030204" pitchFamily="34" charset="0"/>
                      </a:endParaRPr>
                    </a:p>
                  </a:txBody>
                  <a:tcPr marL="7620" marR="7620" marT="7620" marB="0" anchor="b"/>
                </a:tc>
                <a:tc>
                  <a:txBody>
                    <a:bodyPr/>
                    <a:lstStyle/>
                    <a:p>
                      <a:pPr algn="ctr" fontAlgn="b"/>
                      <a:r>
                        <a:rPr lang="en-US" sz="1100" u="none" strike="noStrike">
                          <a:effectLst/>
                        </a:rPr>
                        <a:t>Uninsured</a:t>
                      </a:r>
                      <a:endParaRPr lang="en-US" sz="1100" b="0" i="1" u="none" strike="noStrike">
                        <a:effectLst/>
                        <a:latin typeface="Calibri" panose="020F0502020204030204" pitchFamily="34" charset="0"/>
                      </a:endParaRPr>
                    </a:p>
                  </a:txBody>
                  <a:tcPr marL="7620" marR="7620" marT="7620" marB="0" anchor="b"/>
                </a:tc>
                <a:extLst>
                  <a:ext uri="{0D108BD9-81ED-4DB2-BD59-A6C34878D82A}">
                    <a16:rowId xmlns:a16="http://schemas.microsoft.com/office/drawing/2014/main" val="1755536727"/>
                  </a:ext>
                </a:extLst>
              </a:tr>
              <a:tr h="718406">
                <a:tc>
                  <a:txBody>
                    <a:bodyPr/>
                    <a:lstStyle/>
                    <a:p>
                      <a:pPr algn="l" fontAlgn="b"/>
                      <a:r>
                        <a:rPr lang="en-US" sz="1100" u="none" strike="noStrike">
                          <a:effectLst/>
                        </a:rPr>
                        <a:t>Aggravated assault</a:t>
                      </a:r>
                      <a:endParaRPr lang="en-US" sz="1100" b="0" i="0" u="none" strike="noStrike">
                        <a:effectLst/>
                        <a:latin typeface="Calibri" panose="020F0502020204030204" pitchFamily="34" charset="0"/>
                      </a:endParaRPr>
                    </a:p>
                  </a:txBody>
                  <a:tcPr marL="7620" marR="7620" marT="7620" marB="0" anchor="b"/>
                </a:tc>
                <a:tc>
                  <a:txBody>
                    <a:bodyPr/>
                    <a:lstStyle/>
                    <a:p>
                      <a:pPr algn="r" fontAlgn="b"/>
                      <a:r>
                        <a:rPr lang="en-US" sz="1100" u="none" strike="noStrike">
                          <a:effectLst/>
                        </a:rPr>
                        <a:t>1</a:t>
                      </a:r>
                      <a:endParaRPr lang="en-US" sz="1100" b="0" i="0" u="none" strike="noStrike">
                        <a:effectLst/>
                        <a:latin typeface="Calibri" panose="020F0502020204030204" pitchFamily="34" charset="0"/>
                      </a:endParaRPr>
                    </a:p>
                  </a:txBody>
                  <a:tcPr marL="7620" marR="7620" marT="7620" marB="0" anchor="b"/>
                </a:tc>
                <a:tc>
                  <a:txBody>
                    <a:bodyPr/>
                    <a:lstStyle/>
                    <a:p>
                      <a:pPr algn="l" fontAlgn="b"/>
                      <a:endParaRPr lang="en-US" sz="1100" b="0" i="0" u="none" strike="noStrike">
                        <a:effectLst/>
                        <a:latin typeface="Calibri" panose="020F0502020204030204" pitchFamily="34" charset="0"/>
                      </a:endParaRPr>
                    </a:p>
                  </a:txBody>
                  <a:tcPr marL="7620" marR="7620" marT="7620" marB="0" anchor="b"/>
                </a:tc>
                <a:tc>
                  <a:txBody>
                    <a:bodyPr/>
                    <a:lstStyle/>
                    <a:p>
                      <a:pPr algn="l" fontAlgn="b"/>
                      <a:endParaRPr lang="en-US" sz="1100" b="0" i="0" u="none" strike="noStrike">
                        <a:effectLst/>
                        <a:latin typeface="Calibri" panose="020F0502020204030204" pitchFamily="34" charset="0"/>
                      </a:endParaRPr>
                    </a:p>
                  </a:txBody>
                  <a:tcPr marL="7620" marR="7620" marT="7620" marB="0" anchor="b"/>
                </a:tc>
                <a:tc>
                  <a:txBody>
                    <a:bodyPr/>
                    <a:lstStyle/>
                    <a:p>
                      <a:pPr algn="l" fontAlgn="b"/>
                      <a:endParaRPr lang="en-US" sz="1100" b="0" i="0" u="none" strike="noStrike">
                        <a:effectLst/>
                        <a:latin typeface="Calibri" panose="020F0502020204030204" pitchFamily="34" charset="0"/>
                      </a:endParaRPr>
                    </a:p>
                  </a:txBody>
                  <a:tcPr marL="7620" marR="7620" marT="7620" marB="0" anchor="b"/>
                </a:tc>
                <a:tc>
                  <a:txBody>
                    <a:bodyPr/>
                    <a:lstStyle/>
                    <a:p>
                      <a:pPr algn="l" fontAlgn="b"/>
                      <a:endParaRPr lang="en-US" sz="1100" b="0" i="0" u="none" strike="noStrike">
                        <a:effectLst/>
                        <a:latin typeface="Calibri" panose="020F0502020204030204" pitchFamily="34" charset="0"/>
                      </a:endParaRPr>
                    </a:p>
                  </a:txBody>
                  <a:tcPr marL="7620" marR="7620" marT="7620" marB="0" anchor="b"/>
                </a:tc>
                <a:tc>
                  <a:txBody>
                    <a:bodyPr/>
                    <a:lstStyle/>
                    <a:p>
                      <a:pPr algn="l" fontAlgn="b"/>
                      <a:endParaRPr lang="en-US" sz="1100" b="0" i="0" u="none" strike="noStrike">
                        <a:effectLst/>
                        <a:latin typeface="Calibri" panose="020F0502020204030204" pitchFamily="34" charset="0"/>
                      </a:endParaRPr>
                    </a:p>
                  </a:txBody>
                  <a:tcPr marL="7620" marR="7620" marT="7620" marB="0" anchor="b"/>
                </a:tc>
                <a:tc>
                  <a:txBody>
                    <a:bodyPr/>
                    <a:lstStyle/>
                    <a:p>
                      <a:pPr algn="l" fontAlgn="b"/>
                      <a:endParaRPr lang="en-US" sz="1100" b="0" i="0" u="none" strike="noStrike">
                        <a:effectLst/>
                        <a:latin typeface="Calibri" panose="020F0502020204030204" pitchFamily="34" charset="0"/>
                      </a:endParaRPr>
                    </a:p>
                  </a:txBody>
                  <a:tcPr marL="7620" marR="7620" marT="7620" marB="0" anchor="b"/>
                </a:tc>
                <a:extLst>
                  <a:ext uri="{0D108BD9-81ED-4DB2-BD59-A6C34878D82A}">
                    <a16:rowId xmlns:a16="http://schemas.microsoft.com/office/drawing/2014/main" val="4057785910"/>
                  </a:ext>
                </a:extLst>
              </a:tr>
              <a:tr h="482512">
                <a:tc>
                  <a:txBody>
                    <a:bodyPr/>
                    <a:lstStyle/>
                    <a:p>
                      <a:pPr algn="l" fontAlgn="b"/>
                      <a:r>
                        <a:rPr lang="en-US" sz="1100" u="none" strike="noStrike">
                          <a:effectLst/>
                        </a:rPr>
                        <a:t>Robbery</a:t>
                      </a:r>
                      <a:endParaRPr lang="en-US" sz="1100" b="0" i="0" u="none" strike="noStrike">
                        <a:effectLst/>
                        <a:latin typeface="Calibri" panose="020F0502020204030204" pitchFamily="34" charset="0"/>
                      </a:endParaRPr>
                    </a:p>
                  </a:txBody>
                  <a:tcPr marL="7620" marR="7620" marT="7620" marB="0" anchor="b"/>
                </a:tc>
                <a:tc>
                  <a:txBody>
                    <a:bodyPr/>
                    <a:lstStyle/>
                    <a:p>
                      <a:pPr algn="r" fontAlgn="b"/>
                      <a:r>
                        <a:rPr lang="en-US" sz="1100" u="none" strike="noStrike">
                          <a:effectLst/>
                        </a:rPr>
                        <a:t>0.396681</a:t>
                      </a:r>
                      <a:endParaRPr lang="en-US" sz="1100" b="0" i="0" u="none" strike="noStrike">
                        <a:effectLst/>
                        <a:latin typeface="Calibri" panose="020F0502020204030204" pitchFamily="34" charset="0"/>
                      </a:endParaRPr>
                    </a:p>
                  </a:txBody>
                  <a:tcPr marL="7620" marR="7620" marT="7620" marB="0" anchor="b"/>
                </a:tc>
                <a:tc>
                  <a:txBody>
                    <a:bodyPr/>
                    <a:lstStyle/>
                    <a:p>
                      <a:pPr algn="r" fontAlgn="b"/>
                      <a:r>
                        <a:rPr lang="en-US" sz="1100" u="none" strike="noStrike">
                          <a:effectLst/>
                        </a:rPr>
                        <a:t>1</a:t>
                      </a:r>
                      <a:endParaRPr lang="en-US" sz="1100" b="0" i="0" u="none" strike="noStrike">
                        <a:effectLst/>
                        <a:latin typeface="Calibri" panose="020F0502020204030204" pitchFamily="34" charset="0"/>
                      </a:endParaRPr>
                    </a:p>
                  </a:txBody>
                  <a:tcPr marL="7620" marR="7620" marT="7620" marB="0" anchor="b"/>
                </a:tc>
                <a:tc>
                  <a:txBody>
                    <a:bodyPr/>
                    <a:lstStyle/>
                    <a:p>
                      <a:pPr algn="l" fontAlgn="b"/>
                      <a:endParaRPr lang="en-US" sz="1100" b="0" i="0" u="none" strike="noStrike">
                        <a:effectLst/>
                        <a:latin typeface="Calibri" panose="020F0502020204030204" pitchFamily="34" charset="0"/>
                      </a:endParaRPr>
                    </a:p>
                  </a:txBody>
                  <a:tcPr marL="7620" marR="7620" marT="7620" marB="0" anchor="b"/>
                </a:tc>
                <a:tc>
                  <a:txBody>
                    <a:bodyPr/>
                    <a:lstStyle/>
                    <a:p>
                      <a:pPr algn="l" fontAlgn="b"/>
                      <a:endParaRPr lang="en-US" sz="1100" b="0" i="0" u="none" strike="noStrike">
                        <a:effectLst/>
                        <a:latin typeface="Calibri" panose="020F0502020204030204" pitchFamily="34" charset="0"/>
                      </a:endParaRPr>
                    </a:p>
                  </a:txBody>
                  <a:tcPr marL="7620" marR="7620" marT="7620" marB="0" anchor="b"/>
                </a:tc>
                <a:tc>
                  <a:txBody>
                    <a:bodyPr/>
                    <a:lstStyle/>
                    <a:p>
                      <a:pPr algn="l" fontAlgn="b"/>
                      <a:endParaRPr lang="en-US" sz="1100" b="0" i="0" u="none" strike="noStrike">
                        <a:effectLst/>
                        <a:latin typeface="Calibri" panose="020F0502020204030204" pitchFamily="34" charset="0"/>
                      </a:endParaRPr>
                    </a:p>
                  </a:txBody>
                  <a:tcPr marL="7620" marR="7620" marT="7620" marB="0" anchor="b"/>
                </a:tc>
                <a:tc>
                  <a:txBody>
                    <a:bodyPr/>
                    <a:lstStyle/>
                    <a:p>
                      <a:pPr algn="l" fontAlgn="b"/>
                      <a:endParaRPr lang="en-US" sz="1100" b="0" i="0" u="none" strike="noStrike">
                        <a:effectLst/>
                        <a:latin typeface="Calibri" panose="020F0502020204030204" pitchFamily="34" charset="0"/>
                      </a:endParaRPr>
                    </a:p>
                  </a:txBody>
                  <a:tcPr marL="7620" marR="7620" marT="7620" marB="0" anchor="b"/>
                </a:tc>
                <a:tc>
                  <a:txBody>
                    <a:bodyPr/>
                    <a:lstStyle/>
                    <a:p>
                      <a:pPr algn="l" fontAlgn="b"/>
                      <a:endParaRPr lang="en-US" sz="1100" b="0" i="0" u="none" strike="noStrike">
                        <a:effectLst/>
                        <a:latin typeface="Calibri" panose="020F0502020204030204" pitchFamily="34" charset="0"/>
                      </a:endParaRPr>
                    </a:p>
                  </a:txBody>
                  <a:tcPr marL="7620" marR="7620" marT="7620" marB="0" anchor="b"/>
                </a:tc>
                <a:extLst>
                  <a:ext uri="{0D108BD9-81ED-4DB2-BD59-A6C34878D82A}">
                    <a16:rowId xmlns:a16="http://schemas.microsoft.com/office/drawing/2014/main" val="1798444745"/>
                  </a:ext>
                </a:extLst>
              </a:tr>
              <a:tr h="482512">
                <a:tc>
                  <a:txBody>
                    <a:bodyPr/>
                    <a:lstStyle/>
                    <a:p>
                      <a:pPr algn="l" fontAlgn="b"/>
                      <a:r>
                        <a:rPr lang="en-US" sz="1100" u="none" strike="noStrike">
                          <a:effectLst/>
                        </a:rPr>
                        <a:t>Larceny theft</a:t>
                      </a:r>
                      <a:endParaRPr lang="en-US" sz="1100" b="0" i="0" u="none" strike="noStrike">
                        <a:effectLst/>
                        <a:latin typeface="Calibri" panose="020F0502020204030204" pitchFamily="34" charset="0"/>
                      </a:endParaRPr>
                    </a:p>
                  </a:txBody>
                  <a:tcPr marL="7620" marR="7620" marT="7620" marB="0" anchor="b"/>
                </a:tc>
                <a:tc>
                  <a:txBody>
                    <a:bodyPr/>
                    <a:lstStyle/>
                    <a:p>
                      <a:pPr algn="r" fontAlgn="b"/>
                      <a:r>
                        <a:rPr lang="en-US" sz="1100" u="none" strike="noStrike">
                          <a:effectLst/>
                        </a:rPr>
                        <a:t>0.114902</a:t>
                      </a:r>
                      <a:endParaRPr lang="en-US" sz="1100" b="0" i="0" u="none" strike="noStrike">
                        <a:effectLst/>
                        <a:latin typeface="Calibri" panose="020F0502020204030204" pitchFamily="34" charset="0"/>
                      </a:endParaRPr>
                    </a:p>
                  </a:txBody>
                  <a:tcPr marL="7620" marR="7620" marT="7620" marB="0" anchor="b"/>
                </a:tc>
                <a:tc>
                  <a:txBody>
                    <a:bodyPr/>
                    <a:lstStyle/>
                    <a:p>
                      <a:pPr algn="r" fontAlgn="b"/>
                      <a:r>
                        <a:rPr lang="en-US" sz="1100" u="none" strike="noStrike">
                          <a:effectLst/>
                        </a:rPr>
                        <a:t>0.086911</a:t>
                      </a:r>
                      <a:endParaRPr lang="en-US" sz="1100" b="0" i="0" u="none" strike="noStrike">
                        <a:effectLst/>
                        <a:latin typeface="Calibri" panose="020F0502020204030204" pitchFamily="34" charset="0"/>
                      </a:endParaRPr>
                    </a:p>
                  </a:txBody>
                  <a:tcPr marL="7620" marR="7620" marT="7620" marB="0" anchor="b"/>
                </a:tc>
                <a:tc>
                  <a:txBody>
                    <a:bodyPr/>
                    <a:lstStyle/>
                    <a:p>
                      <a:pPr algn="r" fontAlgn="b"/>
                      <a:r>
                        <a:rPr lang="en-US" sz="1100" u="none" strike="noStrike">
                          <a:effectLst/>
                        </a:rPr>
                        <a:t>1</a:t>
                      </a:r>
                      <a:endParaRPr lang="en-US" sz="1100" b="0" i="0" u="none" strike="noStrike">
                        <a:effectLst/>
                        <a:latin typeface="Calibri" panose="020F0502020204030204" pitchFamily="34" charset="0"/>
                      </a:endParaRPr>
                    </a:p>
                  </a:txBody>
                  <a:tcPr marL="7620" marR="7620" marT="7620" marB="0" anchor="b"/>
                </a:tc>
                <a:tc>
                  <a:txBody>
                    <a:bodyPr/>
                    <a:lstStyle/>
                    <a:p>
                      <a:pPr algn="l" fontAlgn="b"/>
                      <a:endParaRPr lang="en-US" sz="1100" b="0" i="0" u="none" strike="noStrike">
                        <a:effectLst/>
                        <a:latin typeface="Calibri" panose="020F0502020204030204" pitchFamily="34" charset="0"/>
                      </a:endParaRPr>
                    </a:p>
                  </a:txBody>
                  <a:tcPr marL="7620" marR="7620" marT="7620" marB="0" anchor="b"/>
                </a:tc>
                <a:tc>
                  <a:txBody>
                    <a:bodyPr/>
                    <a:lstStyle/>
                    <a:p>
                      <a:pPr algn="l" fontAlgn="b"/>
                      <a:endParaRPr lang="en-US" sz="1100" b="0" i="0" u="none" strike="noStrike">
                        <a:effectLst/>
                        <a:latin typeface="Calibri" panose="020F0502020204030204" pitchFamily="34" charset="0"/>
                      </a:endParaRPr>
                    </a:p>
                  </a:txBody>
                  <a:tcPr marL="7620" marR="7620" marT="7620" marB="0" anchor="b"/>
                </a:tc>
                <a:tc>
                  <a:txBody>
                    <a:bodyPr/>
                    <a:lstStyle/>
                    <a:p>
                      <a:pPr algn="l" fontAlgn="b"/>
                      <a:endParaRPr lang="en-US" sz="1100" b="0" i="0" u="none" strike="noStrike">
                        <a:effectLst/>
                        <a:latin typeface="Calibri" panose="020F0502020204030204" pitchFamily="34" charset="0"/>
                      </a:endParaRPr>
                    </a:p>
                  </a:txBody>
                  <a:tcPr marL="7620" marR="7620" marT="7620" marB="0" anchor="b"/>
                </a:tc>
                <a:tc>
                  <a:txBody>
                    <a:bodyPr/>
                    <a:lstStyle/>
                    <a:p>
                      <a:pPr algn="l" fontAlgn="b"/>
                      <a:endParaRPr lang="en-US" sz="1100" b="0" i="0" u="none" strike="noStrike">
                        <a:effectLst/>
                        <a:latin typeface="Calibri" panose="020F0502020204030204" pitchFamily="34" charset="0"/>
                      </a:endParaRPr>
                    </a:p>
                  </a:txBody>
                  <a:tcPr marL="7620" marR="7620" marT="7620" marB="0" anchor="b"/>
                </a:tc>
                <a:extLst>
                  <a:ext uri="{0D108BD9-81ED-4DB2-BD59-A6C34878D82A}">
                    <a16:rowId xmlns:a16="http://schemas.microsoft.com/office/drawing/2014/main" val="2685995937"/>
                  </a:ext>
                </a:extLst>
              </a:tr>
              <a:tr h="482512">
                <a:tc>
                  <a:txBody>
                    <a:bodyPr/>
                    <a:lstStyle/>
                    <a:p>
                      <a:pPr algn="l" fontAlgn="b"/>
                      <a:r>
                        <a:rPr lang="en-US" sz="1100" u="none" strike="noStrike">
                          <a:effectLst/>
                        </a:rPr>
                        <a:t>Drug abuse</a:t>
                      </a:r>
                      <a:endParaRPr lang="en-US" sz="1100" b="0" i="0" u="none" strike="noStrike">
                        <a:effectLst/>
                        <a:latin typeface="Calibri" panose="020F0502020204030204" pitchFamily="34" charset="0"/>
                      </a:endParaRPr>
                    </a:p>
                  </a:txBody>
                  <a:tcPr marL="7620" marR="7620" marT="7620" marB="0" anchor="b"/>
                </a:tc>
                <a:tc>
                  <a:txBody>
                    <a:bodyPr/>
                    <a:lstStyle/>
                    <a:p>
                      <a:pPr algn="r" fontAlgn="b"/>
                      <a:r>
                        <a:rPr lang="en-US" sz="1100" u="none" strike="noStrike">
                          <a:effectLst/>
                        </a:rPr>
                        <a:t>0.294358</a:t>
                      </a:r>
                      <a:endParaRPr lang="en-US" sz="1100" b="0" i="0" u="none" strike="noStrike">
                        <a:effectLst/>
                        <a:latin typeface="Calibri" panose="020F0502020204030204" pitchFamily="34" charset="0"/>
                      </a:endParaRPr>
                    </a:p>
                  </a:txBody>
                  <a:tcPr marL="7620" marR="7620" marT="7620" marB="0" anchor="b"/>
                </a:tc>
                <a:tc>
                  <a:txBody>
                    <a:bodyPr/>
                    <a:lstStyle/>
                    <a:p>
                      <a:pPr algn="r" fontAlgn="b"/>
                      <a:r>
                        <a:rPr lang="en-US" sz="1100" u="none" strike="noStrike">
                          <a:effectLst/>
                        </a:rPr>
                        <a:t>0.164595</a:t>
                      </a:r>
                      <a:endParaRPr lang="en-US" sz="1100" b="0" i="0" u="none" strike="noStrike">
                        <a:effectLst/>
                        <a:latin typeface="Calibri" panose="020F0502020204030204" pitchFamily="34" charset="0"/>
                      </a:endParaRPr>
                    </a:p>
                  </a:txBody>
                  <a:tcPr marL="7620" marR="7620" marT="7620" marB="0" anchor="b"/>
                </a:tc>
                <a:tc>
                  <a:txBody>
                    <a:bodyPr/>
                    <a:lstStyle/>
                    <a:p>
                      <a:pPr algn="r" fontAlgn="b"/>
                      <a:r>
                        <a:rPr lang="en-US" sz="1100" u="none" strike="noStrike">
                          <a:effectLst/>
                        </a:rPr>
                        <a:t>0.470687</a:t>
                      </a:r>
                      <a:endParaRPr lang="en-US" sz="1100" b="0" i="0" u="none" strike="noStrike">
                        <a:effectLst/>
                        <a:latin typeface="Calibri" panose="020F0502020204030204" pitchFamily="34" charset="0"/>
                      </a:endParaRPr>
                    </a:p>
                  </a:txBody>
                  <a:tcPr marL="7620" marR="7620" marT="7620" marB="0" anchor="b"/>
                </a:tc>
                <a:tc>
                  <a:txBody>
                    <a:bodyPr/>
                    <a:lstStyle/>
                    <a:p>
                      <a:pPr algn="r" fontAlgn="b"/>
                      <a:r>
                        <a:rPr lang="en-US" sz="1100" u="none" strike="noStrike">
                          <a:effectLst/>
                        </a:rPr>
                        <a:t>1</a:t>
                      </a:r>
                      <a:endParaRPr lang="en-US" sz="1100" b="0" i="0" u="none" strike="noStrike">
                        <a:effectLst/>
                        <a:latin typeface="Calibri" panose="020F0502020204030204" pitchFamily="34" charset="0"/>
                      </a:endParaRPr>
                    </a:p>
                  </a:txBody>
                  <a:tcPr marL="7620" marR="7620" marT="7620" marB="0" anchor="b"/>
                </a:tc>
                <a:tc>
                  <a:txBody>
                    <a:bodyPr/>
                    <a:lstStyle/>
                    <a:p>
                      <a:pPr algn="l" fontAlgn="b"/>
                      <a:endParaRPr lang="en-US" sz="1100" b="0" i="0" u="none" strike="noStrike">
                        <a:effectLst/>
                        <a:latin typeface="Calibri" panose="020F0502020204030204" pitchFamily="34" charset="0"/>
                      </a:endParaRPr>
                    </a:p>
                  </a:txBody>
                  <a:tcPr marL="7620" marR="7620" marT="7620" marB="0" anchor="b"/>
                </a:tc>
                <a:tc>
                  <a:txBody>
                    <a:bodyPr/>
                    <a:lstStyle/>
                    <a:p>
                      <a:pPr algn="l" fontAlgn="b"/>
                      <a:endParaRPr lang="en-US" sz="1100" b="0" i="0" u="none" strike="noStrike">
                        <a:effectLst/>
                        <a:latin typeface="Calibri" panose="020F0502020204030204" pitchFamily="34" charset="0"/>
                      </a:endParaRPr>
                    </a:p>
                  </a:txBody>
                  <a:tcPr marL="7620" marR="7620" marT="7620" marB="0" anchor="b"/>
                </a:tc>
                <a:tc>
                  <a:txBody>
                    <a:bodyPr/>
                    <a:lstStyle/>
                    <a:p>
                      <a:pPr algn="l" fontAlgn="b"/>
                      <a:endParaRPr lang="en-US" sz="1100" b="0" i="0" u="none" strike="noStrike">
                        <a:effectLst/>
                        <a:latin typeface="Calibri" panose="020F0502020204030204" pitchFamily="34" charset="0"/>
                      </a:endParaRPr>
                    </a:p>
                  </a:txBody>
                  <a:tcPr marL="7620" marR="7620" marT="7620" marB="0" anchor="b"/>
                </a:tc>
                <a:extLst>
                  <a:ext uri="{0D108BD9-81ED-4DB2-BD59-A6C34878D82A}">
                    <a16:rowId xmlns:a16="http://schemas.microsoft.com/office/drawing/2014/main" val="1690120758"/>
                  </a:ext>
                </a:extLst>
              </a:tr>
              <a:tr h="482512">
                <a:tc>
                  <a:txBody>
                    <a:bodyPr/>
                    <a:lstStyle/>
                    <a:p>
                      <a:pPr algn="l" fontAlgn="b"/>
                      <a:r>
                        <a:rPr lang="en-US" sz="1100" u="none" strike="noStrike">
                          <a:effectLst/>
                        </a:rPr>
                        <a:t>Weapons</a:t>
                      </a:r>
                      <a:endParaRPr lang="en-US" sz="1100" b="0" i="0" u="none" strike="noStrike">
                        <a:effectLst/>
                        <a:latin typeface="Calibri" panose="020F0502020204030204" pitchFamily="34" charset="0"/>
                      </a:endParaRPr>
                    </a:p>
                  </a:txBody>
                  <a:tcPr marL="7620" marR="7620" marT="7620" marB="0" anchor="b"/>
                </a:tc>
                <a:tc>
                  <a:txBody>
                    <a:bodyPr/>
                    <a:lstStyle/>
                    <a:p>
                      <a:pPr algn="r" fontAlgn="b"/>
                      <a:r>
                        <a:rPr lang="en-US" sz="1100" u="none" strike="noStrike">
                          <a:effectLst/>
                        </a:rPr>
                        <a:t>0.435454</a:t>
                      </a:r>
                      <a:endParaRPr lang="en-US" sz="1100" b="0" i="0" u="none" strike="noStrike">
                        <a:effectLst/>
                        <a:latin typeface="Calibri" panose="020F0502020204030204" pitchFamily="34" charset="0"/>
                      </a:endParaRPr>
                    </a:p>
                  </a:txBody>
                  <a:tcPr marL="7620" marR="7620" marT="7620" marB="0" anchor="b"/>
                </a:tc>
                <a:tc>
                  <a:txBody>
                    <a:bodyPr/>
                    <a:lstStyle/>
                    <a:p>
                      <a:pPr algn="r" fontAlgn="b"/>
                      <a:r>
                        <a:rPr lang="en-US" sz="1100" u="none" strike="noStrike">
                          <a:effectLst/>
                        </a:rPr>
                        <a:t>0.610383</a:t>
                      </a:r>
                      <a:endParaRPr lang="en-US" sz="1100" b="0" i="0" u="none" strike="noStrike">
                        <a:effectLst/>
                        <a:latin typeface="Calibri" panose="020F0502020204030204" pitchFamily="34" charset="0"/>
                      </a:endParaRPr>
                    </a:p>
                  </a:txBody>
                  <a:tcPr marL="7620" marR="7620" marT="7620" marB="0" anchor="b"/>
                </a:tc>
                <a:tc>
                  <a:txBody>
                    <a:bodyPr/>
                    <a:lstStyle/>
                    <a:p>
                      <a:pPr algn="r" fontAlgn="b"/>
                      <a:r>
                        <a:rPr lang="en-US" sz="1100" u="none" strike="noStrike">
                          <a:effectLst/>
                        </a:rPr>
                        <a:t>0.223706</a:t>
                      </a:r>
                      <a:endParaRPr lang="en-US" sz="1100" b="0" i="0" u="none" strike="noStrike">
                        <a:effectLst/>
                        <a:latin typeface="Calibri" panose="020F0502020204030204" pitchFamily="34" charset="0"/>
                      </a:endParaRPr>
                    </a:p>
                  </a:txBody>
                  <a:tcPr marL="7620" marR="7620" marT="7620" marB="0" anchor="b"/>
                </a:tc>
                <a:tc>
                  <a:txBody>
                    <a:bodyPr/>
                    <a:lstStyle/>
                    <a:p>
                      <a:pPr algn="r" fontAlgn="b"/>
                      <a:r>
                        <a:rPr lang="en-US" sz="1100" u="none" strike="noStrike">
                          <a:effectLst/>
                        </a:rPr>
                        <a:t>0.444112</a:t>
                      </a:r>
                      <a:endParaRPr lang="en-US" sz="1100" b="0" i="0" u="none" strike="noStrike">
                        <a:effectLst/>
                        <a:latin typeface="Calibri" panose="020F0502020204030204" pitchFamily="34" charset="0"/>
                      </a:endParaRPr>
                    </a:p>
                  </a:txBody>
                  <a:tcPr marL="7620" marR="7620" marT="7620" marB="0" anchor="b"/>
                </a:tc>
                <a:tc>
                  <a:txBody>
                    <a:bodyPr/>
                    <a:lstStyle/>
                    <a:p>
                      <a:pPr algn="r" fontAlgn="b"/>
                      <a:r>
                        <a:rPr lang="en-US" sz="1100" u="none" strike="noStrike">
                          <a:effectLst/>
                        </a:rPr>
                        <a:t>1</a:t>
                      </a:r>
                      <a:endParaRPr lang="en-US" sz="1100" b="0" i="0" u="none" strike="noStrike">
                        <a:effectLst/>
                        <a:latin typeface="Calibri" panose="020F0502020204030204" pitchFamily="34" charset="0"/>
                      </a:endParaRPr>
                    </a:p>
                  </a:txBody>
                  <a:tcPr marL="7620" marR="7620" marT="7620" marB="0" anchor="b"/>
                </a:tc>
                <a:tc>
                  <a:txBody>
                    <a:bodyPr/>
                    <a:lstStyle/>
                    <a:p>
                      <a:pPr algn="l" fontAlgn="b"/>
                      <a:endParaRPr lang="en-US" sz="1100" b="0" i="0" u="none" strike="noStrike">
                        <a:effectLst/>
                        <a:latin typeface="Calibri" panose="020F0502020204030204" pitchFamily="34" charset="0"/>
                      </a:endParaRPr>
                    </a:p>
                  </a:txBody>
                  <a:tcPr marL="7620" marR="7620" marT="7620" marB="0" anchor="b"/>
                </a:tc>
                <a:tc>
                  <a:txBody>
                    <a:bodyPr/>
                    <a:lstStyle/>
                    <a:p>
                      <a:pPr algn="l" fontAlgn="b"/>
                      <a:endParaRPr lang="en-US" sz="1100" b="0" i="0" u="none" strike="noStrike">
                        <a:effectLst/>
                        <a:latin typeface="Calibri" panose="020F0502020204030204" pitchFamily="34" charset="0"/>
                      </a:endParaRPr>
                    </a:p>
                  </a:txBody>
                  <a:tcPr marL="7620" marR="7620" marT="7620" marB="0" anchor="b"/>
                </a:tc>
                <a:extLst>
                  <a:ext uri="{0D108BD9-81ED-4DB2-BD59-A6C34878D82A}">
                    <a16:rowId xmlns:a16="http://schemas.microsoft.com/office/drawing/2014/main" val="2068367581"/>
                  </a:ext>
                </a:extLst>
              </a:tr>
              <a:tr h="482512">
                <a:tc>
                  <a:txBody>
                    <a:bodyPr/>
                    <a:lstStyle/>
                    <a:p>
                      <a:pPr algn="l" fontAlgn="b"/>
                      <a:r>
                        <a:rPr lang="en-US" sz="1100" u="none" strike="noStrike">
                          <a:effectLst/>
                        </a:rPr>
                        <a:t>Medicaid</a:t>
                      </a:r>
                      <a:endParaRPr lang="en-US" sz="1100" b="0" i="0" u="none" strike="noStrike">
                        <a:effectLst/>
                        <a:latin typeface="Calibri" panose="020F0502020204030204" pitchFamily="34" charset="0"/>
                      </a:endParaRPr>
                    </a:p>
                  </a:txBody>
                  <a:tcPr marL="7620" marR="7620" marT="7620" marB="0" anchor="b"/>
                </a:tc>
                <a:tc>
                  <a:txBody>
                    <a:bodyPr/>
                    <a:lstStyle/>
                    <a:p>
                      <a:pPr algn="r" fontAlgn="b"/>
                      <a:r>
                        <a:rPr lang="en-US" sz="1100" u="none" strike="noStrike">
                          <a:effectLst/>
                        </a:rPr>
                        <a:t>0.155296</a:t>
                      </a:r>
                      <a:endParaRPr lang="en-US" sz="1100" b="0" i="0" u="none" strike="noStrike">
                        <a:effectLst/>
                        <a:latin typeface="Calibri" panose="020F0502020204030204" pitchFamily="34" charset="0"/>
                      </a:endParaRPr>
                    </a:p>
                  </a:txBody>
                  <a:tcPr marL="7620" marR="7620" marT="7620" marB="0" anchor="b"/>
                </a:tc>
                <a:tc>
                  <a:txBody>
                    <a:bodyPr/>
                    <a:lstStyle/>
                    <a:p>
                      <a:pPr algn="r" fontAlgn="b"/>
                      <a:r>
                        <a:rPr lang="en-US" sz="1100" u="none" strike="noStrike">
                          <a:effectLst/>
                        </a:rPr>
                        <a:t>-0.01316</a:t>
                      </a:r>
                      <a:endParaRPr lang="en-US" sz="1100" b="0" i="0" u="none" strike="noStrike">
                        <a:effectLst/>
                        <a:latin typeface="Calibri" panose="020F0502020204030204" pitchFamily="34" charset="0"/>
                      </a:endParaRPr>
                    </a:p>
                  </a:txBody>
                  <a:tcPr marL="7620" marR="7620" marT="7620" marB="0" anchor="b"/>
                </a:tc>
                <a:tc>
                  <a:txBody>
                    <a:bodyPr/>
                    <a:lstStyle/>
                    <a:p>
                      <a:pPr algn="r" fontAlgn="b"/>
                      <a:r>
                        <a:rPr lang="en-US" sz="1100" u="none" strike="noStrike">
                          <a:effectLst/>
                          <a:highlight>
                            <a:srgbClr val="FFFF00"/>
                          </a:highlight>
                        </a:rPr>
                        <a:t>-0.33093</a:t>
                      </a:r>
                      <a:endParaRPr lang="en-US" sz="1100" b="0" i="0" u="none" strike="noStrike">
                        <a:effectLst/>
                        <a:highlight>
                          <a:srgbClr val="FFFF00"/>
                        </a:highlight>
                        <a:latin typeface="Calibri" panose="020F0502020204030204" pitchFamily="34" charset="0"/>
                      </a:endParaRPr>
                    </a:p>
                  </a:txBody>
                  <a:tcPr marL="7620" marR="7620" marT="7620" marB="0" anchor="b"/>
                </a:tc>
                <a:tc>
                  <a:txBody>
                    <a:bodyPr/>
                    <a:lstStyle/>
                    <a:p>
                      <a:pPr algn="r" fontAlgn="b"/>
                      <a:r>
                        <a:rPr lang="en-US" sz="1100" u="none" strike="noStrike">
                          <a:effectLst/>
                          <a:highlight>
                            <a:srgbClr val="FFFF00"/>
                          </a:highlight>
                        </a:rPr>
                        <a:t>-0.50527</a:t>
                      </a:r>
                      <a:endParaRPr lang="en-US" sz="1100" b="0" i="0" u="none" strike="noStrike">
                        <a:effectLst/>
                        <a:highlight>
                          <a:srgbClr val="FFFF00"/>
                        </a:highlight>
                        <a:latin typeface="Calibri" panose="020F0502020204030204" pitchFamily="34" charset="0"/>
                      </a:endParaRPr>
                    </a:p>
                  </a:txBody>
                  <a:tcPr marL="7620" marR="7620" marT="7620" marB="0" anchor="b"/>
                </a:tc>
                <a:tc>
                  <a:txBody>
                    <a:bodyPr/>
                    <a:lstStyle/>
                    <a:p>
                      <a:pPr algn="r" fontAlgn="b"/>
                      <a:r>
                        <a:rPr lang="en-US" sz="1100" u="none" strike="noStrike">
                          <a:effectLst/>
                        </a:rPr>
                        <a:t>-0.01354</a:t>
                      </a:r>
                      <a:endParaRPr lang="en-US" sz="1100" b="0" i="0" u="none" strike="noStrike">
                        <a:effectLst/>
                        <a:latin typeface="Calibri" panose="020F0502020204030204" pitchFamily="34" charset="0"/>
                      </a:endParaRPr>
                    </a:p>
                  </a:txBody>
                  <a:tcPr marL="7620" marR="7620" marT="7620" marB="0" anchor="b"/>
                </a:tc>
                <a:tc>
                  <a:txBody>
                    <a:bodyPr/>
                    <a:lstStyle/>
                    <a:p>
                      <a:pPr algn="r" fontAlgn="b"/>
                      <a:r>
                        <a:rPr lang="en-US" sz="1100" u="none" strike="noStrike">
                          <a:effectLst/>
                        </a:rPr>
                        <a:t>1</a:t>
                      </a:r>
                      <a:endParaRPr lang="en-US" sz="1100" b="0" i="0" u="none" strike="noStrike">
                        <a:effectLst/>
                        <a:latin typeface="Calibri" panose="020F0502020204030204" pitchFamily="34" charset="0"/>
                      </a:endParaRPr>
                    </a:p>
                  </a:txBody>
                  <a:tcPr marL="7620" marR="7620" marT="7620" marB="0" anchor="b"/>
                </a:tc>
                <a:tc>
                  <a:txBody>
                    <a:bodyPr/>
                    <a:lstStyle/>
                    <a:p>
                      <a:pPr algn="l" fontAlgn="b"/>
                      <a:endParaRPr lang="en-US" sz="1100" b="0" i="0" u="none" strike="noStrike">
                        <a:effectLst/>
                        <a:latin typeface="Calibri" panose="020F0502020204030204" pitchFamily="34" charset="0"/>
                      </a:endParaRPr>
                    </a:p>
                  </a:txBody>
                  <a:tcPr marL="7620" marR="7620" marT="7620" marB="0" anchor="b"/>
                </a:tc>
                <a:extLst>
                  <a:ext uri="{0D108BD9-81ED-4DB2-BD59-A6C34878D82A}">
                    <a16:rowId xmlns:a16="http://schemas.microsoft.com/office/drawing/2014/main" val="870497471"/>
                  </a:ext>
                </a:extLst>
              </a:tr>
              <a:tr h="482512">
                <a:tc>
                  <a:txBody>
                    <a:bodyPr/>
                    <a:lstStyle/>
                    <a:p>
                      <a:pPr algn="l" fontAlgn="b"/>
                      <a:r>
                        <a:rPr lang="en-US" sz="1100" u="none" strike="noStrike">
                          <a:effectLst/>
                        </a:rPr>
                        <a:t>Uninsured</a:t>
                      </a:r>
                      <a:endParaRPr lang="en-US" sz="1100" b="0" i="0" u="none" strike="noStrike">
                        <a:effectLst/>
                        <a:latin typeface="Calibri" panose="020F0502020204030204" pitchFamily="34" charset="0"/>
                      </a:endParaRPr>
                    </a:p>
                  </a:txBody>
                  <a:tcPr marL="7620" marR="7620" marT="7620" marB="0" anchor="b"/>
                </a:tc>
                <a:tc>
                  <a:txBody>
                    <a:bodyPr/>
                    <a:lstStyle/>
                    <a:p>
                      <a:pPr algn="r" fontAlgn="b"/>
                      <a:r>
                        <a:rPr lang="en-US" sz="1100" u="none" strike="noStrike">
                          <a:effectLst/>
                        </a:rPr>
                        <a:t>0.131773</a:t>
                      </a:r>
                      <a:endParaRPr lang="en-US" sz="1100" b="0" i="0" u="none" strike="noStrike">
                        <a:effectLst/>
                        <a:latin typeface="Calibri" panose="020F0502020204030204" pitchFamily="34" charset="0"/>
                      </a:endParaRPr>
                    </a:p>
                  </a:txBody>
                  <a:tcPr marL="7620" marR="7620" marT="7620" marB="0" anchor="b"/>
                </a:tc>
                <a:tc>
                  <a:txBody>
                    <a:bodyPr/>
                    <a:lstStyle/>
                    <a:p>
                      <a:pPr algn="r" fontAlgn="b"/>
                      <a:r>
                        <a:rPr lang="en-US" sz="1100" u="none" strike="noStrike">
                          <a:effectLst/>
                        </a:rPr>
                        <a:t>-0.19843</a:t>
                      </a:r>
                      <a:endParaRPr lang="en-US" sz="1100" b="0" i="0" u="none" strike="noStrike">
                        <a:effectLst/>
                        <a:latin typeface="Calibri" panose="020F0502020204030204" pitchFamily="34" charset="0"/>
                      </a:endParaRPr>
                    </a:p>
                  </a:txBody>
                  <a:tcPr marL="7620" marR="7620" marT="7620" marB="0" anchor="b"/>
                </a:tc>
                <a:tc>
                  <a:txBody>
                    <a:bodyPr/>
                    <a:lstStyle/>
                    <a:p>
                      <a:pPr algn="r" fontAlgn="b"/>
                      <a:r>
                        <a:rPr lang="en-US" sz="1100" u="none" strike="noStrike">
                          <a:effectLst/>
                        </a:rPr>
                        <a:t>0.117178</a:t>
                      </a:r>
                      <a:endParaRPr lang="en-US" sz="1100" b="0" i="0" u="none" strike="noStrike">
                        <a:effectLst/>
                        <a:latin typeface="Calibri" panose="020F0502020204030204" pitchFamily="34" charset="0"/>
                      </a:endParaRPr>
                    </a:p>
                  </a:txBody>
                  <a:tcPr marL="7620" marR="7620" marT="7620" marB="0" anchor="b"/>
                </a:tc>
                <a:tc>
                  <a:txBody>
                    <a:bodyPr/>
                    <a:lstStyle/>
                    <a:p>
                      <a:pPr algn="r" fontAlgn="b"/>
                      <a:r>
                        <a:rPr lang="en-US" sz="1100" u="none" strike="noStrike">
                          <a:effectLst/>
                          <a:highlight>
                            <a:srgbClr val="FFFF00"/>
                          </a:highlight>
                        </a:rPr>
                        <a:t>0.4342</a:t>
                      </a:r>
                      <a:endParaRPr lang="en-US" sz="1100" b="0" i="0" u="none" strike="noStrike">
                        <a:effectLst/>
                        <a:highlight>
                          <a:srgbClr val="FFFF00"/>
                        </a:highlight>
                        <a:latin typeface="Calibri" panose="020F0502020204030204" pitchFamily="34" charset="0"/>
                      </a:endParaRPr>
                    </a:p>
                  </a:txBody>
                  <a:tcPr marL="7620" marR="7620" marT="7620" marB="0" anchor="b"/>
                </a:tc>
                <a:tc>
                  <a:txBody>
                    <a:bodyPr/>
                    <a:lstStyle/>
                    <a:p>
                      <a:pPr algn="r" fontAlgn="b"/>
                      <a:r>
                        <a:rPr lang="en-US" sz="1100" u="none" strike="noStrike">
                          <a:effectLst/>
                        </a:rPr>
                        <a:t>-0.09543</a:t>
                      </a:r>
                      <a:endParaRPr lang="en-US" sz="1100" b="0" i="0" u="none" strike="noStrike">
                        <a:effectLst/>
                        <a:latin typeface="Calibri" panose="020F0502020204030204" pitchFamily="34" charset="0"/>
                      </a:endParaRPr>
                    </a:p>
                  </a:txBody>
                  <a:tcPr marL="7620" marR="7620" marT="7620" marB="0" anchor="b"/>
                </a:tc>
                <a:tc>
                  <a:txBody>
                    <a:bodyPr/>
                    <a:lstStyle/>
                    <a:p>
                      <a:pPr algn="r" fontAlgn="b"/>
                      <a:r>
                        <a:rPr lang="en-US" sz="1100" u="none" strike="noStrike">
                          <a:effectLst/>
                        </a:rPr>
                        <a:t>-0.18126</a:t>
                      </a:r>
                      <a:endParaRPr lang="en-US" sz="1100" b="0" i="0" u="none" strike="noStrike">
                        <a:effectLst/>
                        <a:latin typeface="Calibri" panose="020F0502020204030204" pitchFamily="34" charset="0"/>
                      </a:endParaRPr>
                    </a:p>
                  </a:txBody>
                  <a:tcPr marL="7620" marR="7620" marT="7620" marB="0" anchor="b"/>
                </a:tc>
                <a:tc>
                  <a:txBody>
                    <a:bodyPr/>
                    <a:lstStyle/>
                    <a:p>
                      <a:pPr algn="r" fontAlgn="b"/>
                      <a:r>
                        <a:rPr lang="en-US" sz="1100" u="none" strike="noStrike">
                          <a:effectLst/>
                        </a:rPr>
                        <a:t>1</a:t>
                      </a:r>
                      <a:endParaRPr lang="en-US" sz="1100" b="0" i="0" u="none" strike="noStrike">
                        <a:effectLst/>
                        <a:latin typeface="Calibri" panose="020F0502020204030204" pitchFamily="34" charset="0"/>
                      </a:endParaRPr>
                    </a:p>
                  </a:txBody>
                  <a:tcPr marL="7620" marR="7620" marT="7620" marB="0" anchor="b"/>
                </a:tc>
                <a:extLst>
                  <a:ext uri="{0D108BD9-81ED-4DB2-BD59-A6C34878D82A}">
                    <a16:rowId xmlns:a16="http://schemas.microsoft.com/office/drawing/2014/main" val="1427891309"/>
                  </a:ext>
                </a:extLst>
              </a:tr>
            </a:tbl>
          </a:graphicData>
        </a:graphic>
      </p:graphicFrame>
    </p:spTree>
    <p:extLst>
      <p:ext uri="{BB962C8B-B14F-4D97-AF65-F5344CB8AC3E}">
        <p14:creationId xmlns:p14="http://schemas.microsoft.com/office/powerpoint/2010/main" val="405947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17B22EF8-173C-4F7D-5F96-E263AC011F69}"/>
              </a:ext>
            </a:extLst>
          </p:cNvPr>
          <p:cNvGraphicFramePr>
            <a:graphicFrameLocks/>
          </p:cNvGraphicFramePr>
          <p:nvPr>
            <p:extLst>
              <p:ext uri="{D42A27DB-BD31-4B8C-83A1-F6EECF244321}">
                <p14:modId xmlns:p14="http://schemas.microsoft.com/office/powerpoint/2010/main" val="1186578227"/>
              </p:ext>
            </p:extLst>
          </p:nvPr>
        </p:nvGraphicFramePr>
        <p:xfrm>
          <a:off x="1538518" y="164430"/>
          <a:ext cx="9114964" cy="669357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35088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D1DD883C-1BE3-4AAD-4FF2-9CE8CB30AE7F}"/>
              </a:ext>
            </a:extLst>
          </p:cNvPr>
          <p:cNvGraphicFramePr>
            <a:graphicFrameLocks/>
          </p:cNvGraphicFramePr>
          <p:nvPr>
            <p:extLst>
              <p:ext uri="{D42A27DB-BD31-4B8C-83A1-F6EECF244321}">
                <p14:modId xmlns:p14="http://schemas.microsoft.com/office/powerpoint/2010/main" val="2980935991"/>
              </p:ext>
            </p:extLst>
          </p:nvPr>
        </p:nvGraphicFramePr>
        <p:xfrm>
          <a:off x="694944" y="85344"/>
          <a:ext cx="10060142" cy="677265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30901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5CEE48DF-79E2-CCB0-DB07-C3E8A8C3D26D}"/>
              </a:ext>
            </a:extLst>
          </p:cNvPr>
          <p:cNvGraphicFramePr>
            <a:graphicFrameLocks/>
          </p:cNvGraphicFramePr>
          <p:nvPr>
            <p:extLst>
              <p:ext uri="{D42A27DB-BD31-4B8C-83A1-F6EECF244321}">
                <p14:modId xmlns:p14="http://schemas.microsoft.com/office/powerpoint/2010/main" val="315520973"/>
              </p:ext>
            </p:extLst>
          </p:nvPr>
        </p:nvGraphicFramePr>
        <p:xfrm>
          <a:off x="696686" y="370114"/>
          <a:ext cx="10689771" cy="631371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54443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F323F-ED6E-A8DD-04B5-F57380496722}"/>
              </a:ext>
            </a:extLst>
          </p:cNvPr>
          <p:cNvSpPr>
            <a:spLocks noGrp="1"/>
          </p:cNvSpPr>
          <p:nvPr>
            <p:ph type="title"/>
          </p:nvPr>
        </p:nvSpPr>
        <p:spPr/>
        <p:txBody>
          <a:bodyPr>
            <a:normAutofit/>
          </a:bodyPr>
          <a:lstStyle/>
          <a:p>
            <a:r>
              <a:rPr lang="en-US" sz="5400"/>
              <a:t>Results</a:t>
            </a:r>
          </a:p>
        </p:txBody>
      </p:sp>
      <p:sp>
        <p:nvSpPr>
          <p:cNvPr id="3" name="Content Placeholder 2">
            <a:extLst>
              <a:ext uri="{FF2B5EF4-FFF2-40B4-BE49-F238E27FC236}">
                <a16:creationId xmlns:a16="http://schemas.microsoft.com/office/drawing/2014/main" id="{64819E95-66C1-B41C-7852-91C8A746353B}"/>
              </a:ext>
            </a:extLst>
          </p:cNvPr>
          <p:cNvSpPr>
            <a:spLocks noGrp="1"/>
          </p:cNvSpPr>
          <p:nvPr>
            <p:ph idx="1"/>
          </p:nvPr>
        </p:nvSpPr>
        <p:spPr/>
        <p:txBody>
          <a:bodyPr vert="horz" lIns="91440" tIns="45720" rIns="91440" bIns="45720" rtlCol="0" anchor="t">
            <a:normAutofit/>
          </a:bodyPr>
          <a:lstStyle/>
          <a:p>
            <a:r>
              <a:rPr lang="en-US" dirty="0"/>
              <a:t>The data created scatterplot graphs that indicated significantly trendlines in all 50 states. The first two graphs indicated a negative relationship between different juvenile arrests (Larceny Theft and Drug Abuse Crimes) and states with higher amounts of insured children under Medicaid.  </a:t>
            </a:r>
            <a:r>
              <a:rPr lang="en-US" b="1" dirty="0"/>
              <a:t>States that provide more poor children to access to healthcare thru  </a:t>
            </a:r>
            <a:r>
              <a:rPr lang="en-US" b="1" err="1"/>
              <a:t>medicaid</a:t>
            </a:r>
            <a:r>
              <a:rPr lang="en-US" b="1" dirty="0"/>
              <a:t> have lower juvenile drug and theft crime rates.</a:t>
            </a:r>
          </a:p>
          <a:p>
            <a:pPr>
              <a:buClr>
                <a:srgbClr val="B8BDAD"/>
              </a:buClr>
            </a:pPr>
            <a:r>
              <a:rPr lang="en-US" dirty="0"/>
              <a:t>The third graph indicated a positive relationship between Drug Abuse Crimes and uninsured children, with </a:t>
            </a:r>
            <a:r>
              <a:rPr lang="en-US" b="1" dirty="0"/>
              <a:t>states that had the most uninsured juvenile population having more arrests for drug abuse in 2019</a:t>
            </a:r>
            <a:r>
              <a:rPr lang="en-US" dirty="0"/>
              <a:t>. </a:t>
            </a:r>
          </a:p>
        </p:txBody>
      </p:sp>
    </p:spTree>
    <p:extLst>
      <p:ext uri="{BB962C8B-B14F-4D97-AF65-F5344CB8AC3E}">
        <p14:creationId xmlns:p14="http://schemas.microsoft.com/office/powerpoint/2010/main" val="1473179609"/>
      </p:ext>
    </p:extLst>
  </p:cSld>
  <p:clrMapOvr>
    <a:masterClrMapping/>
  </p:clrMapOvr>
</p:sld>
</file>

<file path=ppt/theme/theme1.xml><?xml version="1.0" encoding="utf-8"?>
<a:theme xmlns:a="http://schemas.openxmlformats.org/drawingml/2006/main" name="BohemianVTI">
  <a:themeElements>
    <a:clrScheme name="AnalogousFromDarkSeedLeftStep">
      <a:dk1>
        <a:srgbClr val="000000"/>
      </a:dk1>
      <a:lt1>
        <a:srgbClr val="FFFFFF"/>
      </a:lt1>
      <a:dk2>
        <a:srgbClr val="1C2432"/>
      </a:dk2>
      <a:lt2>
        <a:srgbClr val="F2F3F0"/>
      </a:lt2>
      <a:accent1>
        <a:srgbClr val="844BC5"/>
      </a:accent1>
      <a:accent2>
        <a:srgbClr val="4842B7"/>
      </a:accent2>
      <a:accent3>
        <a:srgbClr val="4B78C5"/>
      </a:accent3>
      <a:accent4>
        <a:srgbClr val="3999B3"/>
      </a:accent4>
      <a:accent5>
        <a:srgbClr val="49C0A8"/>
      </a:accent5>
      <a:accent6>
        <a:srgbClr val="39B368"/>
      </a:accent6>
      <a:hlink>
        <a:srgbClr val="339A97"/>
      </a:hlink>
      <a:folHlink>
        <a:srgbClr val="7F7F7F"/>
      </a:folHlink>
    </a:clrScheme>
    <a:fontScheme name="modern love avenir">
      <a:majorFont>
        <a:latin typeface="Modern Love"/>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ohemianVTI" id="{B5E50611-F7C7-47BC-81A6-BE9493DF8677}" vid="{7A26D0DD-A1A5-444B-B0FB-E7DB9E2D047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14</Slides>
  <Notes>3</Notes>
  <HiddenSlides>0</HiddenSlide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BohemianVTI</vt:lpstr>
      <vt:lpstr>Health Insurance correlation to juvenile crime</vt:lpstr>
      <vt:lpstr>Background and significance</vt:lpstr>
      <vt:lpstr>Research Question</vt:lpstr>
      <vt:lpstr>Analysis</vt:lpstr>
      <vt:lpstr>Correlation Matrix</vt:lpstr>
      <vt:lpstr>PowerPoint Presentation</vt:lpstr>
      <vt:lpstr>PowerPoint Presentation</vt:lpstr>
      <vt:lpstr>PowerPoint Presentation</vt:lpstr>
      <vt:lpstr>Results</vt:lpstr>
      <vt:lpstr>Conclusions</vt:lpstr>
      <vt:lpstr>PowerPoint Presentation</vt:lpstr>
      <vt:lpstr>Implications</vt:lpstr>
      <vt:lpstr>Future Research</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Brooke Blackburn</dc:creator>
  <cp:revision>243</cp:revision>
  <dcterms:created xsi:type="dcterms:W3CDTF">2023-12-06T14:56:33Z</dcterms:created>
  <dcterms:modified xsi:type="dcterms:W3CDTF">2024-04-16T08:51:10Z</dcterms:modified>
</cp:coreProperties>
</file>