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3" r:id="rId6"/>
    <p:sldId id="261" r:id="rId7"/>
    <p:sldId id="264" r:id="rId8"/>
    <p:sldId id="265" r:id="rId9"/>
    <p:sldId id="262" r:id="rId10"/>
    <p:sldId id="260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>
        <p:scale>
          <a:sx n="50" d="100"/>
          <a:sy n="50" d="100"/>
        </p:scale>
        <p:origin x="1287" y="5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C80C-8EAF-5BE9-C859-DFCCC81DE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E8C1F4-9825-0A55-1E9E-1F3DA36A0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00508-D9AD-778F-2C83-419AE722F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EAEBA-49A8-D258-64BD-8C8B872F3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2991D-6602-1EBA-56AD-5134A6C5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6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6A34-848E-5C2D-69B2-F6C0C15D1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4B2C44-3707-9AAE-96A7-07B464098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FBBDA-6537-54BF-4CBF-98E95203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5ABF8-78A2-70C7-C80E-4A988834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8F070-2D2A-FFB4-BBFE-48187E5B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5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C43D8A-DDE3-93F2-CCCB-7BD2B6B97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D0995-56C2-A53D-B2E4-C40E50DCA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5CB32-509E-70C4-2263-600C7126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EA18B-B2B1-C485-9BEB-40B1A5A1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E6E5D-5268-AB54-7F7F-BFB13CFB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AB86A-EE2A-50BC-7B01-11616D2CE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9EADA-50E1-B6FF-3117-CE75BDA8A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EAA91-5ABC-774B-032B-2B34115C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45D8-D939-9D62-AE62-4AF94DD1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FFF9D-DA43-DC06-6265-88FB5E750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0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B525-3EFB-EE3E-094C-3C0D33BC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4F936-B260-DD2D-ABBC-F165E317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E477E-8B31-51FF-1A74-22C146B9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F31D2-9564-EC0D-D54E-E0380C41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1DA18-0B9D-7571-A563-F3949F2CB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6A916-3882-9B05-75F8-90016737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6CB5-062F-7825-8592-B5677DE89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F0B760-1818-1E23-38F0-684F44141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8996B-AB2D-8271-1C10-7471CCDA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25D36-F9FD-B364-CCE5-D48AD2DC7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A4EE9-2A6D-A845-11CD-973F5C87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8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9372-8FB0-5BF0-AB91-87203EF5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6D0FA-7829-9587-DB4A-C4EA0D4D1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0FE6E7-8323-A5FF-BA67-A5C4C9656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73647-C11D-7A61-E37B-F48DBC643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B33FC1-5B22-A3A1-30AC-DDCDC521B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8FB72-84A8-9C5A-E4AF-C5CEFFD91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D63B9-C67D-27AA-7AE8-E12CB5B31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632C66-D6D3-D99E-75F8-B44764936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5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99366-80B7-84DF-0E89-66DE7CC69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35813E-7D92-FC97-B86A-5886A0F7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963B2-1B59-AF29-3CEB-604645400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12E16-4ADB-208D-EF1B-C91C3394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5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C48C85-F9B6-ADD9-0B12-4DABF41A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62682D-B741-00B0-0D2A-646D3CB6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0068D-2B53-E0BF-A938-A6DEA638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7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6012-A25F-D92C-0E92-27844651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C7E2C-7E9D-D8DD-6983-73962BB08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455AC-1AF2-5576-50F7-13D2F4484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D8190-2C75-3A64-EF45-29AAD86A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CD523-5BC5-C197-937A-1CA33E95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FE019-69C9-7B82-B353-40C12197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6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3C40-6266-457D-62A3-EE368211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4DE0ED-33F2-4C41-A151-1BAB558AD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6B763-E46F-4738-1DC0-2A6519D2F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96C6E-16F6-6E9E-9DC9-64FE2F75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9B9D1-23FC-AB28-AEBD-07CE4006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FC87D-18D1-D643-D567-3113A124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1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9EFEE4-F069-FD51-F064-25B055E8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9DF78-2052-D0D3-1394-B78818A68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BDA05-E003-C753-8857-6E48FEB2B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B537F-61A9-4CF1-A390-EA2E7C5FFE98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8FB4D-9FC9-B8E2-2B03-149C4268A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4E84-B7F4-E148-A68A-F6F00A9FB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CC6BC-4A0B-4E3F-843A-3CBD09B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2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9BB85-4924-292A-90F6-EA07C839C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80" y="296286"/>
            <a:ext cx="12257969" cy="1249394"/>
          </a:xfrm>
        </p:spPr>
        <p:txBody>
          <a:bodyPr anchor="ctr">
            <a:normAutofit/>
          </a:bodyPr>
          <a:lstStyle/>
          <a:p>
            <a:r>
              <a:rPr lang="en-US" sz="5400" dirty="0"/>
              <a:t>Androgen Receptor and Prostate Cancer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3364E-BCD4-D72B-49F2-1F62F0C5A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651009"/>
            <a:ext cx="11548872" cy="35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37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10327E-08FA-798D-3D82-5F24B30D0932}"/>
              </a:ext>
            </a:extLst>
          </p:cNvPr>
          <p:cNvSpPr txBox="1">
            <a:spLocks/>
          </p:cNvSpPr>
          <p:nvPr/>
        </p:nvSpPr>
        <p:spPr>
          <a:xfrm>
            <a:off x="1223407" y="138854"/>
            <a:ext cx="9374358" cy="68374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What factors effect AR phase separation?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595904-9942-B595-0CE7-3B1A4EEBBD7F}"/>
              </a:ext>
            </a:extLst>
          </p:cNvPr>
          <p:cNvSpPr txBox="1"/>
          <p:nvPr/>
        </p:nvSpPr>
        <p:spPr>
          <a:xfrm>
            <a:off x="584200" y="4510596"/>
            <a:ext cx="561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 tried two different approaches: visualizing condensates directly with microscopy and measuring bulk condensation via absorbance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1C5F6-730C-DE71-CC4A-8537EDC93D79}"/>
              </a:ext>
            </a:extLst>
          </p:cNvPr>
          <p:cNvSpPr txBox="1"/>
          <p:nvPr/>
        </p:nvSpPr>
        <p:spPr>
          <a:xfrm>
            <a:off x="584200" y="2751603"/>
            <a:ext cx="561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My project was to develop an assay that could be used to measure AR phase separation under different conditions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89FF96-4D90-9EA0-4293-75FE521DFA41}"/>
              </a:ext>
            </a:extLst>
          </p:cNvPr>
          <p:cNvGrpSpPr/>
          <p:nvPr/>
        </p:nvGrpSpPr>
        <p:grpSpPr>
          <a:xfrm>
            <a:off x="584200" y="1371600"/>
            <a:ext cx="11346186" cy="4554619"/>
            <a:chOff x="584200" y="1371600"/>
            <a:chExt cx="11346186" cy="455461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CC7A34-1DCF-2B07-120F-CDA4858FF18C}"/>
                </a:ext>
              </a:extLst>
            </p:cNvPr>
            <p:cNvSpPr txBox="1"/>
            <p:nvPr/>
          </p:nvSpPr>
          <p:spPr>
            <a:xfrm>
              <a:off x="584200" y="1371600"/>
              <a:ext cx="561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The mechanisms that drive AR phase separation are not well-understood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4276BF2-3217-8DCD-E3F4-7A629B1A8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19512" y="1787098"/>
              <a:ext cx="5410874" cy="4139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46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10327E-08FA-798D-3D82-5F24B30D0932}"/>
              </a:ext>
            </a:extLst>
          </p:cNvPr>
          <p:cNvSpPr txBox="1">
            <a:spLocks/>
          </p:cNvSpPr>
          <p:nvPr/>
        </p:nvSpPr>
        <p:spPr>
          <a:xfrm>
            <a:off x="280432" y="167429"/>
            <a:ext cx="2796143" cy="68374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Microscopy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C7A34-1DCF-2B07-120F-CDA4858FF18C}"/>
              </a:ext>
            </a:extLst>
          </p:cNvPr>
          <p:cNvSpPr txBox="1"/>
          <p:nvPr/>
        </p:nvSpPr>
        <p:spPr>
          <a:xfrm>
            <a:off x="612775" y="1383880"/>
            <a:ext cx="561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activation domain fragment I used likes to form solid aggregates, which make microscopy… difficult</a:t>
            </a:r>
          </a:p>
        </p:txBody>
      </p:sp>
      <p:pic>
        <p:nvPicPr>
          <p:cNvPr id="6" name="Picture 5" descr="A black surface with small dots&#10;&#10;Description automatically generated">
            <a:extLst>
              <a:ext uri="{FF2B5EF4-FFF2-40B4-BE49-F238E27FC236}">
                <a16:creationId xmlns:a16="http://schemas.microsoft.com/office/drawing/2014/main" id="{DAB4022D-C601-BE9F-2FFC-1A9606112F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r="-1123" b="1468"/>
          <a:stretch/>
        </p:blipFill>
        <p:spPr>
          <a:xfrm>
            <a:off x="0" y="3184376"/>
            <a:ext cx="3714749" cy="3673624"/>
          </a:xfrm>
          <a:prstGeom prst="rect">
            <a:avLst/>
          </a:prstGeom>
        </p:spPr>
      </p:pic>
      <p:pic>
        <p:nvPicPr>
          <p:cNvPr id="8" name="Picture 7" descr="A white surface with small black spots&#10;&#10;Description automatically generated">
            <a:extLst>
              <a:ext uri="{FF2B5EF4-FFF2-40B4-BE49-F238E27FC236}">
                <a16:creationId xmlns:a16="http://schemas.microsoft.com/office/drawing/2014/main" id="{FAFA942F-0830-4927-37AC-68CD25E52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184374"/>
            <a:ext cx="3714750" cy="3673626"/>
          </a:xfrm>
          <a:prstGeom prst="rect">
            <a:avLst/>
          </a:prstGeom>
        </p:spPr>
      </p:pic>
      <p:pic>
        <p:nvPicPr>
          <p:cNvPr id="10" name="Picture 9" descr="A close-up of a white surface&#10;&#10;Description automatically generated">
            <a:extLst>
              <a:ext uri="{FF2B5EF4-FFF2-40B4-BE49-F238E27FC236}">
                <a16:creationId xmlns:a16="http://schemas.microsoft.com/office/drawing/2014/main" id="{24063BEE-4DB0-93DC-9D76-8FCBB6EFE1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r="14901"/>
          <a:stretch/>
        </p:blipFill>
        <p:spPr>
          <a:xfrm>
            <a:off x="7372350" y="0"/>
            <a:ext cx="4819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3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10327E-08FA-798D-3D82-5F24B30D0932}"/>
              </a:ext>
            </a:extLst>
          </p:cNvPr>
          <p:cNvSpPr txBox="1">
            <a:spLocks/>
          </p:cNvSpPr>
          <p:nvPr/>
        </p:nvSpPr>
        <p:spPr>
          <a:xfrm>
            <a:off x="347106" y="104486"/>
            <a:ext cx="3100943" cy="1343313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Absorbance Spec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C7A34-1DCF-2B07-120F-CDA4858FF18C}"/>
              </a:ext>
            </a:extLst>
          </p:cNvPr>
          <p:cNvSpPr txBox="1"/>
          <p:nvPr/>
        </p:nvSpPr>
        <p:spPr>
          <a:xfrm>
            <a:off x="171450" y="2133600"/>
            <a:ext cx="354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However, absorbance spectrophotometry has yielded excellent results!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2354A-9AE5-F6A0-4B1E-272549384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0"/>
            <a:ext cx="8286750" cy="6865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A7AE14-78D1-BFC0-E46A-A4153DBE0C6B}"/>
              </a:ext>
            </a:extLst>
          </p:cNvPr>
          <p:cNvSpPr txBox="1"/>
          <p:nvPr/>
        </p:nvSpPr>
        <p:spPr>
          <a:xfrm>
            <a:off x="171450" y="4135816"/>
            <a:ext cx="354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assay developed here will be an excellent foundation for future research</a:t>
            </a:r>
          </a:p>
        </p:txBody>
      </p:sp>
    </p:spTree>
    <p:extLst>
      <p:ext uri="{BB962C8B-B14F-4D97-AF65-F5344CB8AC3E}">
        <p14:creationId xmlns:p14="http://schemas.microsoft.com/office/powerpoint/2010/main" val="28092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2CAC2-79F3-EC62-517F-B0DE595D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b="1" dirty="0"/>
              <a:t>Prostate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6CF5D-C82B-778A-D568-093DD31E1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r>
              <a:rPr lang="en-US" sz="2000" dirty="0"/>
              <a:t>Prostate cancer is the most common cancer in men, and the second most lethal</a:t>
            </a:r>
          </a:p>
          <a:p>
            <a:endParaRPr lang="en-US" sz="2000" dirty="0"/>
          </a:p>
          <a:p>
            <a:r>
              <a:rPr lang="en-US" sz="2000" dirty="0"/>
              <a:t>Like most cancers, it is driven by the activity of a </a:t>
            </a:r>
            <a:r>
              <a:rPr lang="en-US" sz="2000" b="1" dirty="0"/>
              <a:t>transcription factor</a:t>
            </a:r>
          </a:p>
          <a:p>
            <a:endParaRPr lang="en-US" sz="2000" b="1" dirty="0"/>
          </a:p>
          <a:p>
            <a:r>
              <a:rPr lang="en-US" sz="2000" b="1" dirty="0"/>
              <a:t>Androgen receptor </a:t>
            </a:r>
            <a:r>
              <a:rPr lang="en-US" sz="2000" dirty="0"/>
              <a:t>drives the progression of prostate cancer</a:t>
            </a:r>
            <a:endParaRPr lang="en-US" sz="2000" b="1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1878E-E92E-A830-E8DD-7916AD226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073" y="661916"/>
            <a:ext cx="5557909" cy="5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43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10327E-08FA-798D-3D82-5F24B30D0932}"/>
              </a:ext>
            </a:extLst>
          </p:cNvPr>
          <p:cNvSpPr txBox="1">
            <a:spLocks/>
          </p:cNvSpPr>
          <p:nvPr/>
        </p:nvSpPr>
        <p:spPr>
          <a:xfrm>
            <a:off x="3636223" y="128094"/>
            <a:ext cx="4515496" cy="695092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Androgen Receptor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B0B7BD-E770-7D1E-116F-ED30D0BEFC0F}"/>
              </a:ext>
            </a:extLst>
          </p:cNvPr>
          <p:cNvGrpSpPr/>
          <p:nvPr/>
        </p:nvGrpSpPr>
        <p:grpSpPr>
          <a:xfrm>
            <a:off x="1624070" y="4697040"/>
            <a:ext cx="7959614" cy="1236678"/>
            <a:chOff x="-2602196" y="3119490"/>
            <a:chExt cx="7959614" cy="123667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3495B9C-AE22-DC86-1AE1-58EF758C4971}"/>
                </a:ext>
              </a:extLst>
            </p:cNvPr>
            <p:cNvSpPr/>
            <p:nvPr/>
          </p:nvSpPr>
          <p:spPr>
            <a:xfrm rot="15841663">
              <a:off x="-2137939" y="2929133"/>
              <a:ext cx="962778" cy="189129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4932831-9DEF-1FE8-9381-2C82CB3A4F9A}"/>
                </a:ext>
              </a:extLst>
            </p:cNvPr>
            <p:cNvSpPr/>
            <p:nvPr/>
          </p:nvSpPr>
          <p:spPr>
            <a:xfrm rot="15910901">
              <a:off x="346264" y="2815871"/>
              <a:ext cx="697560" cy="1304798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2D03229-40B7-DF2D-AB82-443EF9C9C55F}"/>
                </a:ext>
              </a:extLst>
            </p:cNvPr>
            <p:cNvSpPr/>
            <p:nvPr/>
          </p:nvSpPr>
          <p:spPr>
            <a:xfrm rot="16200000">
              <a:off x="3693558" y="2097542"/>
              <a:ext cx="463791" cy="2863929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Connector: Curved 12">
              <a:extLst>
                <a:ext uri="{FF2B5EF4-FFF2-40B4-BE49-F238E27FC236}">
                  <a16:creationId xmlns:a16="http://schemas.microsoft.com/office/drawing/2014/main" id="{ED924E16-C5B0-3B54-8152-9863944613A8}"/>
                </a:ext>
              </a:extLst>
            </p:cNvPr>
            <p:cNvCxnSpPr>
              <a:cxnSpLocks/>
              <a:stCxn id="10" idx="4"/>
              <a:endCxn id="11" idx="0"/>
            </p:cNvCxnSpPr>
            <p:nvPr/>
          </p:nvCxnSpPr>
          <p:spPr>
            <a:xfrm flipV="1">
              <a:off x="-716037" y="3523069"/>
              <a:ext cx="760988" cy="253318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093B7A07-E146-E728-42B4-74A2FE787DDB}"/>
                </a:ext>
              </a:extLst>
            </p:cNvPr>
            <p:cNvCxnSpPr>
              <a:cxnSpLocks/>
              <a:stCxn id="11" idx="4"/>
              <a:endCxn id="12" idx="0"/>
            </p:cNvCxnSpPr>
            <p:nvPr/>
          </p:nvCxnSpPr>
          <p:spPr>
            <a:xfrm>
              <a:off x="1345137" y="3413471"/>
              <a:ext cx="1148352" cy="116035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8473B3-D0EC-4F6E-C971-4D07663DBE83}"/>
                </a:ext>
              </a:extLst>
            </p:cNvPr>
            <p:cNvSpPr txBox="1"/>
            <p:nvPr/>
          </p:nvSpPr>
          <p:spPr>
            <a:xfrm rot="21271020">
              <a:off x="-1998968" y="3626974"/>
              <a:ext cx="1089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LBD</a:t>
              </a:r>
              <a:r>
                <a:rPr lang="en-US" dirty="0"/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084CFF-C3FE-3056-4677-DF936D49ADD1}"/>
                </a:ext>
              </a:extLst>
            </p:cNvPr>
            <p:cNvSpPr txBox="1"/>
            <p:nvPr/>
          </p:nvSpPr>
          <p:spPr>
            <a:xfrm>
              <a:off x="330686" y="3249617"/>
              <a:ext cx="673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DBD</a:t>
              </a:r>
              <a:r>
                <a:rPr lang="en-US" dirty="0"/>
                <a:t>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57EFD9-702F-1957-92C3-8D419CC921F5}"/>
                </a:ext>
              </a:extLst>
            </p:cNvPr>
            <p:cNvSpPr txBox="1"/>
            <p:nvPr/>
          </p:nvSpPr>
          <p:spPr>
            <a:xfrm>
              <a:off x="3679931" y="3337119"/>
              <a:ext cx="11103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AD</a:t>
              </a:r>
              <a:r>
                <a:rPr lang="en-US" dirty="0"/>
                <a:t> 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D34C2B5-DC63-DA19-B79A-BD38430F2874}"/>
              </a:ext>
            </a:extLst>
          </p:cNvPr>
          <p:cNvSpPr txBox="1"/>
          <p:nvPr/>
        </p:nvSpPr>
        <p:spPr>
          <a:xfrm>
            <a:off x="779828" y="1187458"/>
            <a:ext cx="1087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Like most transcription factors, Androgen receptor has three domains: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4D30723-6431-BF56-7D8B-AA68967F0657}"/>
              </a:ext>
            </a:extLst>
          </p:cNvPr>
          <p:cNvGrpSpPr/>
          <p:nvPr/>
        </p:nvGrpSpPr>
        <p:grpSpPr>
          <a:xfrm>
            <a:off x="8461373" y="2355448"/>
            <a:ext cx="3305178" cy="2313550"/>
            <a:chOff x="8461373" y="2355448"/>
            <a:chExt cx="3305178" cy="231355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1B55EAF-FAA9-0F27-87F1-65FAF34EF5BB}"/>
                </a:ext>
              </a:extLst>
            </p:cNvPr>
            <p:cNvSpPr txBox="1"/>
            <p:nvPr/>
          </p:nvSpPr>
          <p:spPr>
            <a:xfrm>
              <a:off x="8461373" y="2355448"/>
              <a:ext cx="3305178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</a:t>
              </a:r>
              <a:r>
                <a:rPr lang="en-US" sz="2400" b="1" dirty="0"/>
                <a:t>ligand binding domain</a:t>
              </a:r>
              <a:r>
                <a:rPr lang="en-US" sz="2400" dirty="0"/>
                <a:t> (LBD) does… a lot of different things</a:t>
              </a:r>
            </a:p>
          </p:txBody>
        </p:sp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FEED581D-8E1A-3F42-7E83-650A49D8D0A3}"/>
                </a:ext>
              </a:extLst>
            </p:cNvPr>
            <p:cNvSpPr/>
            <p:nvPr/>
          </p:nvSpPr>
          <p:spPr>
            <a:xfrm rot="7544200">
              <a:off x="9409650" y="4105213"/>
              <a:ext cx="907057" cy="220513"/>
            </a:xfrm>
            <a:prstGeom prst="rightArrow">
              <a:avLst>
                <a:gd name="adj1" fmla="val 44666"/>
                <a:gd name="adj2" fmla="val 5800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EBB348E-FE53-6D6A-3454-99F2B21F618C}"/>
              </a:ext>
            </a:extLst>
          </p:cNvPr>
          <p:cNvGrpSpPr/>
          <p:nvPr/>
        </p:nvGrpSpPr>
        <p:grpSpPr>
          <a:xfrm>
            <a:off x="4070470" y="2144058"/>
            <a:ext cx="3511430" cy="2117564"/>
            <a:chOff x="4070470" y="2144058"/>
            <a:chExt cx="3511430" cy="2117564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79E6D7-D962-E5C3-21BF-4B54F39E5EA4}"/>
                </a:ext>
              </a:extLst>
            </p:cNvPr>
            <p:cNvSpPr txBox="1"/>
            <p:nvPr/>
          </p:nvSpPr>
          <p:spPr>
            <a:xfrm>
              <a:off x="4070470" y="2144058"/>
              <a:ext cx="3511430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</a:t>
              </a:r>
              <a:r>
                <a:rPr lang="en-US" sz="2400" b="1" dirty="0"/>
                <a:t>DNA binding domain</a:t>
              </a:r>
              <a:r>
                <a:rPr lang="en-US" sz="2400" dirty="0"/>
                <a:t> (DBD) binds DNA</a:t>
              </a:r>
            </a:p>
          </p:txBody>
        </p:sp>
        <p:sp>
          <p:nvSpPr>
            <p:cNvPr id="65" name="Arrow: Right 64">
              <a:extLst>
                <a:ext uri="{FF2B5EF4-FFF2-40B4-BE49-F238E27FC236}">
                  <a16:creationId xmlns:a16="http://schemas.microsoft.com/office/drawing/2014/main" id="{61079FDB-10F2-21CB-90E8-7E680D73223F}"/>
                </a:ext>
              </a:extLst>
            </p:cNvPr>
            <p:cNvSpPr/>
            <p:nvPr/>
          </p:nvSpPr>
          <p:spPr>
            <a:xfrm rot="6617903">
              <a:off x="4886429" y="3697837"/>
              <a:ext cx="907057" cy="220513"/>
            </a:xfrm>
            <a:prstGeom prst="rightArrow">
              <a:avLst>
                <a:gd name="adj1" fmla="val 44666"/>
                <a:gd name="adj2" fmla="val 5800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5D500E-91B9-F5FF-F5C6-A17F8E11575F}"/>
              </a:ext>
            </a:extLst>
          </p:cNvPr>
          <p:cNvGrpSpPr/>
          <p:nvPr/>
        </p:nvGrpSpPr>
        <p:grpSpPr>
          <a:xfrm>
            <a:off x="255139" y="2770947"/>
            <a:ext cx="3305178" cy="2166476"/>
            <a:chOff x="255139" y="2770947"/>
            <a:chExt cx="3305178" cy="216647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7C3A634-23F5-FD1B-2BA8-F02BCA2D143F}"/>
                </a:ext>
              </a:extLst>
            </p:cNvPr>
            <p:cNvSpPr txBox="1"/>
            <p:nvPr/>
          </p:nvSpPr>
          <p:spPr>
            <a:xfrm>
              <a:off x="255139" y="2770947"/>
              <a:ext cx="3305178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</a:t>
              </a:r>
              <a:r>
                <a:rPr lang="en-US" sz="2400" b="1" dirty="0"/>
                <a:t>ligand binding domain</a:t>
              </a:r>
              <a:r>
                <a:rPr lang="en-US" sz="2400" dirty="0"/>
                <a:t> (LBD) binds androgens (testosterone, DHT)</a:t>
              </a:r>
            </a:p>
          </p:txBody>
        </p:sp>
        <p:sp>
          <p:nvSpPr>
            <p:cNvPr id="66" name="Arrow: Right 65">
              <a:extLst>
                <a:ext uri="{FF2B5EF4-FFF2-40B4-BE49-F238E27FC236}">
                  <a16:creationId xmlns:a16="http://schemas.microsoft.com/office/drawing/2014/main" id="{B5FD0DA8-9FEA-FEE8-91D0-F038EF88F946}"/>
                </a:ext>
              </a:extLst>
            </p:cNvPr>
            <p:cNvSpPr/>
            <p:nvPr/>
          </p:nvSpPr>
          <p:spPr>
            <a:xfrm rot="2318305">
              <a:off x="767471" y="4716910"/>
              <a:ext cx="907057" cy="220513"/>
            </a:xfrm>
            <a:prstGeom prst="rightArrow">
              <a:avLst>
                <a:gd name="adj1" fmla="val 44666"/>
                <a:gd name="adj2" fmla="val 5800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50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FA80-4B8F-9C31-2E5E-154A8EE4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208" y="30132"/>
            <a:ext cx="4511873" cy="749105"/>
          </a:xfrm>
          <a:ln w="25400"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r>
              <a:rPr lang="en-US" b="1" dirty="0"/>
              <a:t>Androgen Receptor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C85396D-994A-5F4F-DFF7-4F051F212844}"/>
              </a:ext>
            </a:extLst>
          </p:cNvPr>
          <p:cNvGrpSpPr/>
          <p:nvPr/>
        </p:nvGrpSpPr>
        <p:grpSpPr>
          <a:xfrm>
            <a:off x="732749" y="2026687"/>
            <a:ext cx="1572099" cy="3983162"/>
            <a:chOff x="732749" y="2026687"/>
            <a:chExt cx="1572099" cy="39831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4B928AB-9E5D-F5E5-7621-1A1A7B3F5B2B}"/>
                </a:ext>
              </a:extLst>
            </p:cNvPr>
            <p:cNvGrpSpPr/>
            <p:nvPr/>
          </p:nvGrpSpPr>
          <p:grpSpPr>
            <a:xfrm>
              <a:off x="732749" y="2026687"/>
              <a:ext cx="1572099" cy="3983162"/>
              <a:chOff x="1103883" y="1522287"/>
              <a:chExt cx="1572099" cy="3983162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8E35A69-5C79-CA11-F1C8-567F6EE12AB4}"/>
                  </a:ext>
                </a:extLst>
              </p:cNvPr>
              <p:cNvSpPr/>
              <p:nvPr/>
            </p:nvSpPr>
            <p:spPr>
              <a:xfrm rot="8297075">
                <a:off x="1919812" y="1522287"/>
                <a:ext cx="756170" cy="158481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340ED7E-4CB0-E4D5-C117-967C1E2D1111}"/>
                  </a:ext>
                </a:extLst>
              </p:cNvPr>
              <p:cNvSpPr/>
              <p:nvPr/>
            </p:nvSpPr>
            <p:spPr>
              <a:xfrm>
                <a:off x="1103883" y="1708761"/>
                <a:ext cx="577406" cy="1034066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8430029-FDE2-5C47-2ABC-51BACEEA075B}"/>
                  </a:ext>
                </a:extLst>
              </p:cNvPr>
              <p:cNvSpPr/>
              <p:nvPr/>
            </p:nvSpPr>
            <p:spPr>
              <a:xfrm>
                <a:off x="1209095" y="2986234"/>
                <a:ext cx="366982" cy="2519215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" name="Connector: Curved 9">
                <a:extLst>
                  <a:ext uri="{FF2B5EF4-FFF2-40B4-BE49-F238E27FC236}">
                    <a16:creationId xmlns:a16="http://schemas.microsoft.com/office/drawing/2014/main" id="{FF3DD871-6918-8741-ACF7-8CEE21031EC4}"/>
                  </a:ext>
                </a:extLst>
              </p:cNvPr>
              <p:cNvCxnSpPr>
                <a:stCxn id="4" idx="4"/>
                <a:endCxn id="5" idx="0"/>
              </p:cNvCxnSpPr>
              <p:nvPr/>
            </p:nvCxnSpPr>
            <p:spPr>
              <a:xfrm rot="16200000" flipV="1">
                <a:off x="1574380" y="1526968"/>
                <a:ext cx="14433" cy="378020"/>
              </a:xfrm>
              <a:prstGeom prst="curvedConnector3">
                <a:avLst>
                  <a:gd name="adj1" fmla="val 1435980"/>
                </a:avLst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or: Curved 16">
                <a:extLst>
                  <a:ext uri="{FF2B5EF4-FFF2-40B4-BE49-F238E27FC236}">
                    <a16:creationId xmlns:a16="http://schemas.microsoft.com/office/drawing/2014/main" id="{2219AE93-F7CB-4886-680E-9954C727DE2E}"/>
                  </a:ext>
                </a:extLst>
              </p:cNvPr>
              <p:cNvCxnSpPr>
                <a:cxnSpLocks/>
                <a:stCxn id="5" idx="4"/>
                <a:endCxn id="6" idx="0"/>
              </p:cNvCxnSpPr>
              <p:nvPr/>
            </p:nvCxnSpPr>
            <p:spPr>
              <a:xfrm rot="5400000">
                <a:off x="1270883" y="2863801"/>
                <a:ext cx="243407" cy="14805"/>
              </a:xfrm>
              <a:prstGeom prst="curved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21ACC-DF75-8908-61D3-D9CEF71B5A00}"/>
                  </a:ext>
                </a:extLst>
              </p:cNvPr>
              <p:cNvSpPr txBox="1"/>
              <p:nvPr/>
            </p:nvSpPr>
            <p:spPr>
              <a:xfrm rot="2919709">
                <a:off x="1855236" y="2286955"/>
                <a:ext cx="10892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LBD</a:t>
                </a:r>
                <a:r>
                  <a:rPr lang="en-US" dirty="0"/>
                  <a:t>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EFF00F3-E788-F79F-BF54-0AD49431AF25}"/>
                  </a:ext>
                </a:extLst>
              </p:cNvPr>
              <p:cNvSpPr txBox="1"/>
              <p:nvPr/>
            </p:nvSpPr>
            <p:spPr>
              <a:xfrm rot="5400000">
                <a:off x="1048557" y="2081063"/>
                <a:ext cx="6738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DBD</a:t>
                </a:r>
                <a:r>
                  <a:rPr lang="en-US" dirty="0"/>
                  <a:t>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8F624A-61A4-539B-14AD-C14DFECB8AAE}"/>
                  </a:ext>
                </a:extLst>
              </p:cNvPr>
              <p:cNvSpPr txBox="1"/>
              <p:nvPr/>
            </p:nvSpPr>
            <p:spPr>
              <a:xfrm rot="5400000">
                <a:off x="830007" y="4262445"/>
                <a:ext cx="11103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AD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FEC4CA2-062E-783E-E75C-A33046699D4B}"/>
                </a:ext>
              </a:extLst>
            </p:cNvPr>
            <p:cNvSpPr/>
            <p:nvPr/>
          </p:nvSpPr>
          <p:spPr>
            <a:xfrm>
              <a:off x="1191830" y="3030412"/>
              <a:ext cx="731711" cy="276262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01AB88-B271-A4B8-9184-3B34B56CD937}"/>
                </a:ext>
              </a:extLst>
            </p:cNvPr>
            <p:cNvSpPr txBox="1"/>
            <p:nvPr/>
          </p:nvSpPr>
          <p:spPr>
            <a:xfrm rot="5400000">
              <a:off x="1034256" y="4211668"/>
              <a:ext cx="1110354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HSP-70</a:t>
              </a:r>
              <a:r>
                <a:rPr lang="en-US" dirty="0"/>
                <a:t> </a:t>
              </a:r>
            </a:p>
          </p:txBody>
        </p:sp>
      </p:grp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B752896B-8F35-5B5E-02E2-56948988CA71}"/>
              </a:ext>
            </a:extLst>
          </p:cNvPr>
          <p:cNvCxnSpPr>
            <a:cxnSpLocks/>
            <a:stCxn id="47" idx="2"/>
          </p:cNvCxnSpPr>
          <p:nvPr/>
        </p:nvCxnSpPr>
        <p:spPr>
          <a:xfrm rot="10800000" flipV="1">
            <a:off x="2051050" y="1128373"/>
            <a:ext cx="573766" cy="1084787"/>
          </a:xfrm>
          <a:prstGeom prst="curvedConnector2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361E3403-B2CD-600E-FB4E-3671A169BA8D}"/>
              </a:ext>
            </a:extLst>
          </p:cNvPr>
          <p:cNvGrpSpPr/>
          <p:nvPr/>
        </p:nvGrpSpPr>
        <p:grpSpPr>
          <a:xfrm>
            <a:off x="1507304" y="211948"/>
            <a:ext cx="2190523" cy="1339439"/>
            <a:chOff x="1507304" y="211948"/>
            <a:chExt cx="2190523" cy="133943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DAAC453-F210-6CBE-2318-5C8341053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471008">
              <a:off x="2440606" y="694138"/>
              <a:ext cx="1029021" cy="68547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76AF573-0E4F-1FD4-97F5-A0096A0CD510}"/>
                </a:ext>
              </a:extLst>
            </p:cNvPr>
            <p:cNvSpPr txBox="1"/>
            <p:nvPr/>
          </p:nvSpPr>
          <p:spPr>
            <a:xfrm>
              <a:off x="1507304" y="211948"/>
              <a:ext cx="21905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Testosterone/DHT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A0033B2-4096-37F4-9B31-D06BB509B3B2}"/>
              </a:ext>
            </a:extLst>
          </p:cNvPr>
          <p:cNvGrpSpPr/>
          <p:nvPr/>
        </p:nvGrpSpPr>
        <p:grpSpPr>
          <a:xfrm>
            <a:off x="4101160" y="767538"/>
            <a:ext cx="3086429" cy="5735656"/>
            <a:chOff x="4101160" y="767538"/>
            <a:chExt cx="3086429" cy="573565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4E8BCEC-D326-7FAF-AFE3-B80F7A233DA6}"/>
                </a:ext>
              </a:extLst>
            </p:cNvPr>
            <p:cNvGrpSpPr/>
            <p:nvPr/>
          </p:nvGrpSpPr>
          <p:grpSpPr>
            <a:xfrm>
              <a:off x="5981856" y="821172"/>
              <a:ext cx="1205733" cy="5682022"/>
              <a:chOff x="1103883" y="-59401"/>
              <a:chExt cx="1205733" cy="568202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E215904-61CA-7AA1-35A2-B027D781B38F}"/>
                  </a:ext>
                </a:extLst>
              </p:cNvPr>
              <p:cNvSpPr/>
              <p:nvPr/>
            </p:nvSpPr>
            <p:spPr>
              <a:xfrm rot="2541078">
                <a:off x="1553446" y="-59401"/>
                <a:ext cx="756170" cy="158481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025EEA7-5094-6B0D-7BBA-62B88F25BCAF}"/>
                  </a:ext>
                </a:extLst>
              </p:cNvPr>
              <p:cNvSpPr/>
              <p:nvPr/>
            </p:nvSpPr>
            <p:spPr>
              <a:xfrm>
                <a:off x="1103883" y="1708761"/>
                <a:ext cx="577406" cy="1034066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F7A049A-8459-3819-7EA3-440FB9DE3538}"/>
                  </a:ext>
                </a:extLst>
              </p:cNvPr>
              <p:cNvSpPr/>
              <p:nvPr/>
            </p:nvSpPr>
            <p:spPr>
              <a:xfrm rot="21244864">
                <a:off x="1342266" y="3103406"/>
                <a:ext cx="366982" cy="2519215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1" name="Connector: Curved 30">
                <a:extLst>
                  <a:ext uri="{FF2B5EF4-FFF2-40B4-BE49-F238E27FC236}">
                    <a16:creationId xmlns:a16="http://schemas.microsoft.com/office/drawing/2014/main" id="{E18BA74A-0413-365E-0E10-CF80E29E206D}"/>
                  </a:ext>
                </a:extLst>
              </p:cNvPr>
              <p:cNvCxnSpPr>
                <a:stCxn id="28" idx="4"/>
                <a:endCxn id="29" idx="0"/>
              </p:cNvCxnSpPr>
              <p:nvPr/>
            </p:nvCxnSpPr>
            <p:spPr>
              <a:xfrm rot="5400000">
                <a:off x="1200075" y="1511128"/>
                <a:ext cx="390145" cy="5121"/>
              </a:xfrm>
              <a:prstGeom prst="curved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or: Curved 31">
                <a:extLst>
                  <a:ext uri="{FF2B5EF4-FFF2-40B4-BE49-F238E27FC236}">
                    <a16:creationId xmlns:a16="http://schemas.microsoft.com/office/drawing/2014/main" id="{52D80748-BEEE-19EA-A65C-56818D8BE110}"/>
                  </a:ext>
                </a:extLst>
              </p:cNvPr>
              <p:cNvCxnSpPr>
                <a:cxnSpLocks/>
                <a:stCxn id="29" idx="4"/>
                <a:endCxn id="30" idx="0"/>
              </p:cNvCxnSpPr>
              <p:nvPr/>
            </p:nvCxnSpPr>
            <p:spPr>
              <a:xfrm rot="16200000" flipH="1">
                <a:off x="1210578" y="2924834"/>
                <a:ext cx="367294" cy="3279"/>
              </a:xfrm>
              <a:prstGeom prst="curved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847A7D8-EC48-6D78-FA6E-77F3E8513CD5}"/>
                  </a:ext>
                </a:extLst>
              </p:cNvPr>
              <p:cNvSpPr txBox="1"/>
              <p:nvPr/>
            </p:nvSpPr>
            <p:spPr>
              <a:xfrm rot="18629072">
                <a:off x="1549533" y="359063"/>
                <a:ext cx="10892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LBD</a:t>
                </a:r>
                <a:r>
                  <a:rPr lang="en-US" dirty="0"/>
                  <a:t> 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AB0D0B9-4A1C-8AE8-6BF2-711A0AE0EFC1}"/>
                  </a:ext>
                </a:extLst>
              </p:cNvPr>
              <p:cNvSpPr txBox="1"/>
              <p:nvPr/>
            </p:nvSpPr>
            <p:spPr>
              <a:xfrm rot="5400000">
                <a:off x="986175" y="2143445"/>
                <a:ext cx="7986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DBD</a:t>
                </a:r>
                <a:r>
                  <a:rPr lang="en-US" dirty="0"/>
                  <a:t> 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31C99CE-90CE-DCDC-5E03-1EA0ED509D82}"/>
                  </a:ext>
                </a:extLst>
              </p:cNvPr>
              <p:cNvSpPr txBox="1"/>
              <p:nvPr/>
            </p:nvSpPr>
            <p:spPr>
              <a:xfrm rot="5050273">
                <a:off x="987319" y="4407254"/>
                <a:ext cx="11103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AD</a:t>
                </a:r>
                <a:r>
                  <a:rPr lang="en-US" dirty="0"/>
                  <a:t> 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0CE733A-F8A8-78F8-BB10-1730EFD53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9415206">
              <a:off x="6017126" y="1111633"/>
              <a:ext cx="1029021" cy="685478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4B5FEC9-0214-1D25-565D-EEF55A27ABDD}"/>
                </a:ext>
              </a:extLst>
            </p:cNvPr>
            <p:cNvGrpSpPr/>
            <p:nvPr/>
          </p:nvGrpSpPr>
          <p:grpSpPr>
            <a:xfrm flipH="1">
              <a:off x="4101160" y="767538"/>
              <a:ext cx="1342111" cy="5726216"/>
              <a:chOff x="1132052" y="-103595"/>
              <a:chExt cx="1062841" cy="5726216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283C657-B5F5-12E6-07ED-3237680682E1}"/>
                  </a:ext>
                </a:extLst>
              </p:cNvPr>
              <p:cNvSpPr/>
              <p:nvPr/>
            </p:nvSpPr>
            <p:spPr>
              <a:xfrm rot="2541078">
                <a:off x="1438723" y="-103595"/>
                <a:ext cx="756170" cy="158481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E0CD1C1-866E-9F7C-A0FE-66F550B837DC}"/>
                  </a:ext>
                </a:extLst>
              </p:cNvPr>
              <p:cNvSpPr/>
              <p:nvPr/>
            </p:nvSpPr>
            <p:spPr>
              <a:xfrm>
                <a:off x="1132052" y="1708761"/>
                <a:ext cx="496620" cy="1034066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5D7266F2-54E4-FA27-D606-F901FCAC36FE}"/>
                  </a:ext>
                </a:extLst>
              </p:cNvPr>
              <p:cNvSpPr/>
              <p:nvPr/>
            </p:nvSpPr>
            <p:spPr>
              <a:xfrm rot="21244864">
                <a:off x="1342266" y="3103406"/>
                <a:ext cx="366982" cy="2519215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5" name="Connector: Curved 74">
                <a:extLst>
                  <a:ext uri="{FF2B5EF4-FFF2-40B4-BE49-F238E27FC236}">
                    <a16:creationId xmlns:a16="http://schemas.microsoft.com/office/drawing/2014/main" id="{D48050D6-788A-3E9C-C949-9F833CB0A924}"/>
                  </a:ext>
                </a:extLst>
              </p:cNvPr>
              <p:cNvCxnSpPr>
                <a:cxnSpLocks/>
                <a:stCxn id="72" idx="4"/>
                <a:endCxn id="73" idx="0"/>
              </p:cNvCxnSpPr>
              <p:nvPr/>
            </p:nvCxnSpPr>
            <p:spPr>
              <a:xfrm rot="5400000">
                <a:off x="1170044" y="1484741"/>
                <a:ext cx="434338" cy="13702"/>
              </a:xfrm>
              <a:prstGeom prst="curved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or: Curved 75">
                <a:extLst>
                  <a:ext uri="{FF2B5EF4-FFF2-40B4-BE49-F238E27FC236}">
                    <a16:creationId xmlns:a16="http://schemas.microsoft.com/office/drawing/2014/main" id="{5F3C0418-298C-0179-980B-E2C23F468CD9}"/>
                  </a:ext>
                </a:extLst>
              </p:cNvPr>
              <p:cNvCxnSpPr>
                <a:cxnSpLocks/>
                <a:stCxn id="73" idx="4"/>
                <a:endCxn id="74" idx="0"/>
              </p:cNvCxnSpPr>
              <p:nvPr/>
            </p:nvCxnSpPr>
            <p:spPr>
              <a:xfrm rot="16200000" flipH="1">
                <a:off x="1217980" y="2905209"/>
                <a:ext cx="367294" cy="42532"/>
              </a:xfrm>
              <a:prstGeom prst="curved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8FB4DD-0FB6-53D6-7C72-11360FB10CB5}"/>
                  </a:ext>
                </a:extLst>
              </p:cNvPr>
              <p:cNvSpPr txBox="1"/>
              <p:nvPr/>
            </p:nvSpPr>
            <p:spPr>
              <a:xfrm rot="18629072">
                <a:off x="1247006" y="708061"/>
                <a:ext cx="10892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LBD</a:t>
                </a:r>
                <a:r>
                  <a:rPr lang="en-US" dirty="0"/>
                  <a:t> 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583F88D-5047-8036-8779-D9B367DB2711}"/>
                  </a:ext>
                </a:extLst>
              </p:cNvPr>
              <p:cNvSpPr txBox="1"/>
              <p:nvPr/>
            </p:nvSpPr>
            <p:spPr>
              <a:xfrm rot="16034882">
                <a:off x="1029336" y="2143363"/>
                <a:ext cx="715324" cy="31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DBD</a:t>
                </a:r>
                <a:endParaRPr lang="en-US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2F82898-70CD-14C5-E6A9-05FC011A7E91}"/>
                  </a:ext>
                </a:extLst>
              </p:cNvPr>
              <p:cNvSpPr txBox="1"/>
              <p:nvPr/>
            </p:nvSpPr>
            <p:spPr>
              <a:xfrm rot="5050273">
                <a:off x="987319" y="4407254"/>
                <a:ext cx="11103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AD</a:t>
                </a:r>
                <a:r>
                  <a:rPr lang="en-US" dirty="0"/>
                  <a:t> </a:t>
                </a:r>
              </a:p>
            </p:txBody>
          </p:sp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E878907-DA4D-0EF5-C5AA-45809E6C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664383">
              <a:off x="4489701" y="956951"/>
              <a:ext cx="1029021" cy="685478"/>
            </a:xfrm>
            <a:prstGeom prst="rect">
              <a:avLst/>
            </a:prstGeom>
          </p:spPr>
        </p:pic>
      </p:grpSp>
      <p:sp>
        <p:nvSpPr>
          <p:cNvPr id="88" name="Cross 87">
            <a:extLst>
              <a:ext uri="{FF2B5EF4-FFF2-40B4-BE49-F238E27FC236}">
                <a16:creationId xmlns:a16="http://schemas.microsoft.com/office/drawing/2014/main" id="{1F90B084-CF30-1415-5713-C7D9F1FC9722}"/>
              </a:ext>
            </a:extLst>
          </p:cNvPr>
          <p:cNvSpPr/>
          <p:nvPr/>
        </p:nvSpPr>
        <p:spPr>
          <a:xfrm>
            <a:off x="5485712" y="3810000"/>
            <a:ext cx="428849" cy="413840"/>
          </a:xfrm>
          <a:prstGeom prst="plus">
            <a:avLst>
              <a:gd name="adj" fmla="val 3727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E2DA9168-45EF-ACBF-CC7B-7B87CA36046D}"/>
              </a:ext>
            </a:extLst>
          </p:cNvPr>
          <p:cNvGrpSpPr/>
          <p:nvPr/>
        </p:nvGrpSpPr>
        <p:grpSpPr>
          <a:xfrm>
            <a:off x="2973319" y="3345696"/>
            <a:ext cx="1032244" cy="793127"/>
            <a:chOff x="2973319" y="3345696"/>
            <a:chExt cx="1032244" cy="793127"/>
          </a:xfrm>
        </p:grpSpPr>
        <p:sp>
          <p:nvSpPr>
            <p:cNvPr id="69" name="Arrow: Right 68">
              <a:extLst>
                <a:ext uri="{FF2B5EF4-FFF2-40B4-BE49-F238E27FC236}">
                  <a16:creationId xmlns:a16="http://schemas.microsoft.com/office/drawing/2014/main" id="{2664C6D6-D12D-16EC-DBFA-AD581CF73D6D}"/>
                </a:ext>
              </a:extLst>
            </p:cNvPr>
            <p:cNvSpPr/>
            <p:nvPr/>
          </p:nvSpPr>
          <p:spPr>
            <a:xfrm>
              <a:off x="3021648" y="3662573"/>
              <a:ext cx="935305" cy="476250"/>
            </a:xfrm>
            <a:prstGeom prst="rightArrow">
              <a:avLst>
                <a:gd name="adj1" fmla="val 44666"/>
                <a:gd name="adj2" fmla="val 58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E04739AE-6362-C4CC-D223-074152F0BDF2}"/>
                </a:ext>
              </a:extLst>
            </p:cNvPr>
            <p:cNvSpPr txBox="1"/>
            <p:nvPr/>
          </p:nvSpPr>
          <p:spPr>
            <a:xfrm>
              <a:off x="2973319" y="3345696"/>
              <a:ext cx="1032244" cy="36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Cytosol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DD6AF70-A949-013F-7ABD-DEBEE51EA505}"/>
              </a:ext>
            </a:extLst>
          </p:cNvPr>
          <p:cNvGrpSpPr/>
          <p:nvPr/>
        </p:nvGrpSpPr>
        <p:grpSpPr>
          <a:xfrm>
            <a:off x="8839762" y="556890"/>
            <a:ext cx="2403601" cy="5892758"/>
            <a:chOff x="8839762" y="556890"/>
            <a:chExt cx="2403601" cy="589275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DABBE8F-A79E-78BA-A9CB-D7ADF4F8A47B}"/>
                </a:ext>
              </a:extLst>
            </p:cNvPr>
            <p:cNvGrpSpPr/>
            <p:nvPr/>
          </p:nvGrpSpPr>
          <p:grpSpPr>
            <a:xfrm>
              <a:off x="8839762" y="556890"/>
              <a:ext cx="2403601" cy="5892758"/>
              <a:chOff x="4450121" y="600296"/>
              <a:chExt cx="2403601" cy="5892758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56D14E1-D85D-C4AF-6974-91E4CBD4142F}"/>
                  </a:ext>
                </a:extLst>
              </p:cNvPr>
              <p:cNvGrpSpPr/>
              <p:nvPr/>
            </p:nvGrpSpPr>
            <p:grpSpPr>
              <a:xfrm>
                <a:off x="5606502" y="600296"/>
                <a:ext cx="830934" cy="5892757"/>
                <a:chOff x="728529" y="-280277"/>
                <a:chExt cx="830934" cy="5892757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7B2B2ACF-F4C2-6A6D-252E-E68D324E5EE9}"/>
                    </a:ext>
                  </a:extLst>
                </p:cNvPr>
                <p:cNvSpPr/>
                <p:nvPr/>
              </p:nvSpPr>
              <p:spPr>
                <a:xfrm>
                  <a:off x="728529" y="-280277"/>
                  <a:ext cx="830934" cy="158481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4C0290FD-9DF8-145A-E9CC-D4665B3284E3}"/>
                    </a:ext>
                  </a:extLst>
                </p:cNvPr>
                <p:cNvSpPr/>
                <p:nvPr/>
              </p:nvSpPr>
              <p:spPr>
                <a:xfrm>
                  <a:off x="924618" y="1637210"/>
                  <a:ext cx="577406" cy="1034066"/>
                </a:xfrm>
                <a:prstGeom prst="ellipse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: Rounded Corners 103">
                  <a:extLst>
                    <a:ext uri="{FF2B5EF4-FFF2-40B4-BE49-F238E27FC236}">
                      <a16:creationId xmlns:a16="http://schemas.microsoft.com/office/drawing/2014/main" id="{C0607E10-CDD2-DE21-9CE8-7DA671F886C7}"/>
                    </a:ext>
                  </a:extLst>
                </p:cNvPr>
                <p:cNvSpPr/>
                <p:nvPr/>
              </p:nvSpPr>
              <p:spPr>
                <a:xfrm>
                  <a:off x="775750" y="3093265"/>
                  <a:ext cx="479789" cy="2519215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05" name="Connector: Curved 104">
                  <a:extLst>
                    <a:ext uri="{FF2B5EF4-FFF2-40B4-BE49-F238E27FC236}">
                      <a16:creationId xmlns:a16="http://schemas.microsoft.com/office/drawing/2014/main" id="{21BEE8A9-2580-0F2C-207A-FEE083A5CF73}"/>
                    </a:ext>
                  </a:extLst>
                </p:cNvPr>
                <p:cNvCxnSpPr>
                  <a:cxnSpLocks/>
                  <a:stCxn id="102" idx="4"/>
                  <a:endCxn id="103" idx="0"/>
                </p:cNvCxnSpPr>
                <p:nvPr/>
              </p:nvCxnSpPr>
              <p:spPr>
                <a:xfrm rot="16200000" flipH="1">
                  <a:off x="1012321" y="1436210"/>
                  <a:ext cx="332674" cy="69325"/>
                </a:xfrm>
                <a:prstGeom prst="curvedConnector3">
                  <a:avLst>
                    <a:gd name="adj1" fmla="val 50000"/>
                  </a:avLst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nector: Curved 105">
                  <a:extLst>
                    <a:ext uri="{FF2B5EF4-FFF2-40B4-BE49-F238E27FC236}">
                      <a16:creationId xmlns:a16="http://schemas.microsoft.com/office/drawing/2014/main" id="{F79A2091-67D7-3ECA-9326-035CC1306AB2}"/>
                    </a:ext>
                  </a:extLst>
                </p:cNvPr>
                <p:cNvCxnSpPr>
                  <a:cxnSpLocks/>
                  <a:stCxn id="103" idx="4"/>
                  <a:endCxn id="104" idx="0"/>
                </p:cNvCxnSpPr>
                <p:nvPr/>
              </p:nvCxnSpPr>
              <p:spPr>
                <a:xfrm rot="5400000">
                  <a:off x="903489" y="2783432"/>
                  <a:ext cx="421989" cy="197676"/>
                </a:xfrm>
                <a:prstGeom prst="curvedConnector3">
                  <a:avLst>
                    <a:gd name="adj1" fmla="val 50000"/>
                  </a:avLst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2D9E32C4-574A-41CE-F633-8F8BA83B4261}"/>
                    </a:ext>
                  </a:extLst>
                </p:cNvPr>
                <p:cNvSpPr txBox="1"/>
                <p:nvPr/>
              </p:nvSpPr>
              <p:spPr>
                <a:xfrm rot="5400000">
                  <a:off x="620292" y="505688"/>
                  <a:ext cx="108927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</a:rPr>
                    <a:t>LBD</a:t>
                  </a:r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6A3EE09A-F9B8-C5EA-4F56-2759994CD20C}"/>
                    </a:ext>
                  </a:extLst>
                </p:cNvPr>
                <p:cNvSpPr txBox="1"/>
                <p:nvPr/>
              </p:nvSpPr>
              <p:spPr>
                <a:xfrm rot="5400000">
                  <a:off x="805701" y="2060760"/>
                  <a:ext cx="7986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</a:rPr>
                    <a:t>DBD</a:t>
                  </a:r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964BCEA1-16B8-5030-5D3F-8B8DE1EFF0F6}"/>
                    </a:ext>
                  </a:extLst>
                </p:cNvPr>
                <p:cNvSpPr txBox="1"/>
                <p:nvPr/>
              </p:nvSpPr>
              <p:spPr>
                <a:xfrm rot="16200000">
                  <a:off x="460468" y="3886043"/>
                  <a:ext cx="111035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</a:rPr>
                    <a:t>AD</a:t>
                  </a:r>
                  <a:r>
                    <a:rPr lang="en-US" dirty="0"/>
                    <a:t> </a:t>
                  </a:r>
                </a:p>
              </p:txBody>
            </p:sp>
          </p:grp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A12E6EC6-57BA-FC0B-EE03-E81BE906D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7194804">
                <a:off x="5996472" y="1034675"/>
                <a:ext cx="1029021" cy="685478"/>
              </a:xfrm>
              <a:prstGeom prst="rect">
                <a:avLst/>
              </a:prstGeom>
            </p:spPr>
          </p:pic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E6B7ADBE-E7FF-4C03-DBC4-4DC44F00DDDF}"/>
                  </a:ext>
                </a:extLst>
              </p:cNvPr>
              <p:cNvGrpSpPr/>
              <p:nvPr/>
            </p:nvGrpSpPr>
            <p:grpSpPr>
              <a:xfrm flipH="1">
                <a:off x="4761154" y="625063"/>
                <a:ext cx="994957" cy="5867991"/>
                <a:chOff x="884307" y="-246070"/>
                <a:chExt cx="787923" cy="5867991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AAD35EFC-0F12-4338-4478-E96609E22C87}"/>
                    </a:ext>
                  </a:extLst>
                </p:cNvPr>
                <p:cNvSpPr/>
                <p:nvPr/>
              </p:nvSpPr>
              <p:spPr>
                <a:xfrm>
                  <a:off x="1012684" y="-246070"/>
                  <a:ext cx="659546" cy="158481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BF1644D1-F4FF-ACB7-1387-C0CB7EBF42F4}"/>
                    </a:ext>
                  </a:extLst>
                </p:cNvPr>
                <p:cNvSpPr/>
                <p:nvPr/>
              </p:nvSpPr>
              <p:spPr>
                <a:xfrm>
                  <a:off x="1051750" y="1670682"/>
                  <a:ext cx="496620" cy="1034066"/>
                </a:xfrm>
                <a:prstGeom prst="ellipse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8152397F-1C14-2ACF-9DBB-2A96CA72D16B}"/>
                    </a:ext>
                  </a:extLst>
                </p:cNvPr>
                <p:cNvSpPr/>
                <p:nvPr/>
              </p:nvSpPr>
              <p:spPr>
                <a:xfrm>
                  <a:off x="974621" y="3102706"/>
                  <a:ext cx="366982" cy="2519215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97" name="Connector: Curved 96">
                  <a:extLst>
                    <a:ext uri="{FF2B5EF4-FFF2-40B4-BE49-F238E27FC236}">
                      <a16:creationId xmlns:a16="http://schemas.microsoft.com/office/drawing/2014/main" id="{ABCB7A18-C31A-7E19-B987-2D16C8795E0F}"/>
                    </a:ext>
                  </a:extLst>
                </p:cNvPr>
                <p:cNvCxnSpPr>
                  <a:cxnSpLocks/>
                  <a:stCxn id="94" idx="4"/>
                  <a:endCxn id="95" idx="0"/>
                </p:cNvCxnSpPr>
                <p:nvPr/>
              </p:nvCxnSpPr>
              <p:spPr>
                <a:xfrm rot="5400000">
                  <a:off x="1155289" y="1483514"/>
                  <a:ext cx="331939" cy="42396"/>
                </a:xfrm>
                <a:prstGeom prst="curvedConnector3">
                  <a:avLst>
                    <a:gd name="adj1" fmla="val 50000"/>
                  </a:avLst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or: Curved 97">
                  <a:extLst>
                    <a:ext uri="{FF2B5EF4-FFF2-40B4-BE49-F238E27FC236}">
                      <a16:creationId xmlns:a16="http://schemas.microsoft.com/office/drawing/2014/main" id="{D2A69AF5-6299-0DB5-1C62-929B937576A1}"/>
                    </a:ext>
                  </a:extLst>
                </p:cNvPr>
                <p:cNvCxnSpPr>
                  <a:cxnSpLocks/>
                  <a:stCxn id="95" idx="4"/>
                  <a:endCxn id="96" idx="0"/>
                </p:cNvCxnSpPr>
                <p:nvPr/>
              </p:nvCxnSpPr>
              <p:spPr>
                <a:xfrm rot="5400000">
                  <a:off x="1030108" y="2832752"/>
                  <a:ext cx="397958" cy="141949"/>
                </a:xfrm>
                <a:prstGeom prst="curvedConnector3">
                  <a:avLst>
                    <a:gd name="adj1" fmla="val 50000"/>
                  </a:avLst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A322E39-7F5E-FF6A-9AF2-9BEB5674577E}"/>
                    </a:ext>
                  </a:extLst>
                </p:cNvPr>
                <p:cNvSpPr txBox="1"/>
                <p:nvPr/>
              </p:nvSpPr>
              <p:spPr>
                <a:xfrm rot="16200000">
                  <a:off x="864283" y="542390"/>
                  <a:ext cx="108927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</a:rPr>
                    <a:t>LBD</a:t>
                  </a:r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D5B2329C-61AB-1C8C-38F2-DE4F606F1570}"/>
                    </a:ext>
                  </a:extLst>
                </p:cNvPr>
                <p:cNvSpPr txBox="1"/>
                <p:nvPr/>
              </p:nvSpPr>
              <p:spPr>
                <a:xfrm rot="16034882">
                  <a:off x="926755" y="2075992"/>
                  <a:ext cx="715324" cy="316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</a:rPr>
                    <a:t>DBD</a:t>
                  </a:r>
                  <a:endParaRPr lang="en-US" dirty="0"/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D02158F7-0F84-8E08-1F43-7CDF1077D38F}"/>
                    </a:ext>
                  </a:extLst>
                </p:cNvPr>
                <p:cNvSpPr txBox="1"/>
                <p:nvPr/>
              </p:nvSpPr>
              <p:spPr>
                <a:xfrm rot="5400000">
                  <a:off x="529185" y="3887477"/>
                  <a:ext cx="111035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</a:rPr>
                    <a:t>AD</a:t>
                  </a:r>
                  <a:r>
                    <a:rPr lang="en-US" dirty="0"/>
                    <a:t> </a:t>
                  </a:r>
                </a:p>
              </p:txBody>
            </p:sp>
          </p:grp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661DD6F-0D3A-B2C2-ACFA-1707B2853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7271525">
                <a:off x="4278349" y="1035428"/>
                <a:ext cx="1029021" cy="685478"/>
              </a:xfrm>
              <a:prstGeom prst="rect">
                <a:avLst/>
              </a:prstGeom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1BA6B86-1965-CA93-B5F2-EDB0FC923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3031" y="2318646"/>
              <a:ext cx="491636" cy="140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E8EB630-A80B-A220-BF00-E54935FB22F9}"/>
                </a:ext>
              </a:extLst>
            </p:cNvPr>
            <p:cNvSpPr/>
            <p:nvPr/>
          </p:nvSpPr>
          <p:spPr>
            <a:xfrm>
              <a:off x="8973560" y="4223840"/>
              <a:ext cx="772082" cy="202166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D42F1D3-249C-3F1A-685C-D72262D72C23}"/>
                </a:ext>
              </a:extLst>
            </p:cNvPr>
            <p:cNvSpPr txBox="1"/>
            <p:nvPr/>
          </p:nvSpPr>
          <p:spPr>
            <a:xfrm rot="16200000" flipH="1">
              <a:off x="8434911" y="4705251"/>
              <a:ext cx="18338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Transcription              machinery</a:t>
              </a:r>
              <a:endParaRPr lang="en-US" dirty="0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4F34119-510A-84DD-5333-5A2B0B470A95}"/>
              </a:ext>
            </a:extLst>
          </p:cNvPr>
          <p:cNvGrpSpPr/>
          <p:nvPr/>
        </p:nvGrpSpPr>
        <p:grpSpPr>
          <a:xfrm>
            <a:off x="7434106" y="3295328"/>
            <a:ext cx="1032244" cy="794882"/>
            <a:chOff x="7434106" y="3295328"/>
            <a:chExt cx="1032244" cy="794882"/>
          </a:xfrm>
        </p:grpSpPr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193F1D6D-00B9-AD83-725B-34ACF7A48C35}"/>
                </a:ext>
              </a:extLst>
            </p:cNvPr>
            <p:cNvSpPr/>
            <p:nvPr/>
          </p:nvSpPr>
          <p:spPr>
            <a:xfrm>
              <a:off x="7501039" y="3613960"/>
              <a:ext cx="935305" cy="476250"/>
            </a:xfrm>
            <a:prstGeom prst="rightArrow">
              <a:avLst>
                <a:gd name="adj1" fmla="val 44666"/>
                <a:gd name="adj2" fmla="val 58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1330AE6-D4D7-02ED-4F1E-63CED8BD5A50}"/>
                </a:ext>
              </a:extLst>
            </p:cNvPr>
            <p:cNvSpPr txBox="1"/>
            <p:nvPr/>
          </p:nvSpPr>
          <p:spPr>
            <a:xfrm>
              <a:off x="7434106" y="3295328"/>
              <a:ext cx="1032244" cy="36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Nucleus</a:t>
              </a:r>
            </a:p>
          </p:txBody>
        </p:sp>
      </p:grpSp>
      <p:sp>
        <p:nvSpPr>
          <p:cNvPr id="151" name="Arrow: Right 150">
            <a:extLst>
              <a:ext uri="{FF2B5EF4-FFF2-40B4-BE49-F238E27FC236}">
                <a16:creationId xmlns:a16="http://schemas.microsoft.com/office/drawing/2014/main" id="{86C48A46-B118-24E5-D3E7-207A47C65CCF}"/>
              </a:ext>
            </a:extLst>
          </p:cNvPr>
          <p:cNvSpPr/>
          <p:nvPr/>
        </p:nvSpPr>
        <p:spPr>
          <a:xfrm rot="3198937">
            <a:off x="10615871" y="3604671"/>
            <a:ext cx="935305" cy="476250"/>
          </a:xfrm>
          <a:prstGeom prst="rightArrow">
            <a:avLst>
              <a:gd name="adj1" fmla="val 44666"/>
              <a:gd name="adj2" fmla="val 58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0150A7B-52DB-43E4-7FB6-B0A37AABEEB6}"/>
              </a:ext>
            </a:extLst>
          </p:cNvPr>
          <p:cNvSpPr txBox="1"/>
          <p:nvPr/>
        </p:nvSpPr>
        <p:spPr>
          <a:xfrm>
            <a:off x="10675507" y="4832111"/>
            <a:ext cx="1462154" cy="64633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Cancer Progression</a:t>
            </a:r>
          </a:p>
        </p:txBody>
      </p:sp>
    </p:spTree>
    <p:extLst>
      <p:ext uri="{BB962C8B-B14F-4D97-AF65-F5344CB8AC3E}">
        <p14:creationId xmlns:p14="http://schemas.microsoft.com/office/powerpoint/2010/main" val="13818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51" grpId="0" animBg="1"/>
      <p:bldP spid="1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10327E-08FA-798D-3D82-5F24B30D0932}"/>
              </a:ext>
            </a:extLst>
          </p:cNvPr>
          <p:cNvSpPr txBox="1">
            <a:spLocks/>
          </p:cNvSpPr>
          <p:nvPr/>
        </p:nvSpPr>
        <p:spPr>
          <a:xfrm>
            <a:off x="1853554" y="125383"/>
            <a:ext cx="7455037" cy="695092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How to drug androgen receptor?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1C5F6-730C-DE71-CC4A-8537EDC93D79}"/>
              </a:ext>
            </a:extLst>
          </p:cNvPr>
          <p:cNvSpPr txBox="1"/>
          <p:nvPr/>
        </p:nvSpPr>
        <p:spPr>
          <a:xfrm>
            <a:off x="584200" y="3157169"/>
            <a:ext cx="608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Androgen antagonists are the first line treatment for prostate cancer; they prevent androgens from binding to the LBD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63D5BA-B9F5-3EA4-F079-941FCA79ACA6}"/>
              </a:ext>
            </a:extLst>
          </p:cNvPr>
          <p:cNvGrpSpPr/>
          <p:nvPr/>
        </p:nvGrpSpPr>
        <p:grpSpPr>
          <a:xfrm>
            <a:off x="584200" y="1042093"/>
            <a:ext cx="10927426" cy="5234456"/>
            <a:chOff x="584200" y="1042093"/>
            <a:chExt cx="10927426" cy="52344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CC7A34-1DCF-2B07-120F-CDA4858FF18C}"/>
                </a:ext>
              </a:extLst>
            </p:cNvPr>
            <p:cNvSpPr txBox="1"/>
            <p:nvPr/>
          </p:nvSpPr>
          <p:spPr>
            <a:xfrm>
              <a:off x="584200" y="1371600"/>
              <a:ext cx="5613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Since androgen receptor is activated by androgens, preventing androgen binding inactivates AR 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3CFE7DA-2668-E804-C19B-831DCCE3BB1C}"/>
                </a:ext>
              </a:extLst>
            </p:cNvPr>
            <p:cNvGrpSpPr/>
            <p:nvPr/>
          </p:nvGrpSpPr>
          <p:grpSpPr>
            <a:xfrm>
              <a:off x="8117799" y="1042093"/>
              <a:ext cx="3393827" cy="5234456"/>
              <a:chOff x="8117799" y="1042093"/>
              <a:chExt cx="3393827" cy="523445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C7E113F-58FF-E805-94A9-B4473C191E6C}"/>
                  </a:ext>
                </a:extLst>
              </p:cNvPr>
              <p:cNvGrpSpPr/>
              <p:nvPr/>
            </p:nvGrpSpPr>
            <p:grpSpPr>
              <a:xfrm>
                <a:off x="8117799" y="2293387"/>
                <a:ext cx="1572099" cy="3983162"/>
                <a:chOff x="732749" y="2026687"/>
                <a:chExt cx="1572099" cy="3983162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5EB0B7BD-E770-7D1E-116F-ED30D0BEFC0F}"/>
                    </a:ext>
                  </a:extLst>
                </p:cNvPr>
                <p:cNvGrpSpPr/>
                <p:nvPr/>
              </p:nvGrpSpPr>
              <p:grpSpPr>
                <a:xfrm>
                  <a:off x="732749" y="2026687"/>
                  <a:ext cx="1572099" cy="3983162"/>
                  <a:chOff x="1103883" y="1522287"/>
                  <a:chExt cx="1572099" cy="3983162"/>
                </a:xfrm>
              </p:grpSpPr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33495B9C-AE22-DC86-1AE1-58EF758C4971}"/>
                      </a:ext>
                    </a:extLst>
                  </p:cNvPr>
                  <p:cNvSpPr/>
                  <p:nvPr/>
                </p:nvSpPr>
                <p:spPr>
                  <a:xfrm rot="8297075">
                    <a:off x="1919812" y="1522287"/>
                    <a:ext cx="756170" cy="158481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B4932831-9DEF-1FE8-9381-2C82CB3A4F9A}"/>
                      </a:ext>
                    </a:extLst>
                  </p:cNvPr>
                  <p:cNvSpPr/>
                  <p:nvPr/>
                </p:nvSpPr>
                <p:spPr>
                  <a:xfrm>
                    <a:off x="1103883" y="1708761"/>
                    <a:ext cx="577406" cy="1034066"/>
                  </a:xfrm>
                  <a:prstGeom prst="ellipse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id="{C2D03229-40B7-DF2D-AB82-443EF9C9C55F}"/>
                      </a:ext>
                    </a:extLst>
                  </p:cNvPr>
                  <p:cNvSpPr/>
                  <p:nvPr/>
                </p:nvSpPr>
                <p:spPr>
                  <a:xfrm>
                    <a:off x="1209095" y="2986234"/>
                    <a:ext cx="366982" cy="2519215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3" name="Connector: Curved 12">
                    <a:extLst>
                      <a:ext uri="{FF2B5EF4-FFF2-40B4-BE49-F238E27FC236}">
                        <a16:creationId xmlns:a16="http://schemas.microsoft.com/office/drawing/2014/main" id="{ED924E16-C5B0-3B54-8152-9863944613A8}"/>
                      </a:ext>
                    </a:extLst>
                  </p:cNvPr>
                  <p:cNvCxnSpPr>
                    <a:stCxn id="10" idx="4"/>
                    <a:endCxn id="11" idx="0"/>
                  </p:cNvCxnSpPr>
                  <p:nvPr/>
                </p:nvCxnSpPr>
                <p:spPr>
                  <a:xfrm rot="16200000" flipV="1">
                    <a:off x="1574380" y="1526968"/>
                    <a:ext cx="14433" cy="378020"/>
                  </a:xfrm>
                  <a:prstGeom prst="curvedConnector3">
                    <a:avLst>
                      <a:gd name="adj1" fmla="val 1435980"/>
                    </a:avLst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Connector: Curved 13">
                    <a:extLst>
                      <a:ext uri="{FF2B5EF4-FFF2-40B4-BE49-F238E27FC236}">
                        <a16:creationId xmlns:a16="http://schemas.microsoft.com/office/drawing/2014/main" id="{093B7A07-E146-E728-42B4-74A2FE787DDB}"/>
                      </a:ext>
                    </a:extLst>
                  </p:cNvPr>
                  <p:cNvCxnSpPr>
                    <a:cxnSpLocks/>
                    <a:stCxn id="11" idx="4"/>
                    <a:endCxn id="12" idx="0"/>
                  </p:cNvCxnSpPr>
                  <p:nvPr/>
                </p:nvCxnSpPr>
                <p:spPr>
                  <a:xfrm rot="5400000">
                    <a:off x="1270883" y="2863801"/>
                    <a:ext cx="243407" cy="14805"/>
                  </a:xfrm>
                  <a:prstGeom prst="curvedConnector3">
                    <a:avLst>
                      <a:gd name="adj1" fmla="val 50000"/>
                    </a:avLst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CD8473B3-D0EC-4F6E-C971-4D07663DBE83}"/>
                      </a:ext>
                    </a:extLst>
                  </p:cNvPr>
                  <p:cNvSpPr txBox="1"/>
                  <p:nvPr/>
                </p:nvSpPr>
                <p:spPr>
                  <a:xfrm rot="2919709">
                    <a:off x="1855236" y="2286955"/>
                    <a:ext cx="1089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>
                        <a:solidFill>
                          <a:schemeClr val="bg1"/>
                        </a:solidFill>
                      </a:rPr>
                      <a:t>LBD</a:t>
                    </a:r>
                    <a:r>
                      <a:rPr lang="en-US" dirty="0"/>
                      <a:t> 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F084CFF-C3FE-3056-4677-DF936D49ADD1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048557" y="2081063"/>
                    <a:ext cx="67388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>
                        <a:solidFill>
                          <a:schemeClr val="bg1"/>
                        </a:solidFill>
                      </a:rPr>
                      <a:t>DBD</a:t>
                    </a:r>
                    <a:r>
                      <a:rPr lang="en-US" dirty="0"/>
                      <a:t> 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2057EFD9-702F-1957-92C3-8D419CC921F5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830007" y="4262445"/>
                    <a:ext cx="1110353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>
                        <a:solidFill>
                          <a:schemeClr val="bg1"/>
                        </a:solidFill>
                      </a:rPr>
                      <a:t>AD</a:t>
                    </a:r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6190A44-7C3A-463B-B5AE-F6DCC14146BC}"/>
                    </a:ext>
                  </a:extLst>
                </p:cNvPr>
                <p:cNvSpPr/>
                <p:nvPr/>
              </p:nvSpPr>
              <p:spPr>
                <a:xfrm>
                  <a:off x="1191830" y="3030412"/>
                  <a:ext cx="731711" cy="276262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52DA2F5-0632-88C3-2853-5BD9D8463044}"/>
                    </a:ext>
                  </a:extLst>
                </p:cNvPr>
                <p:cNvSpPr txBox="1"/>
                <p:nvPr/>
              </p:nvSpPr>
              <p:spPr>
                <a:xfrm rot="5400000">
                  <a:off x="1034256" y="4211668"/>
                  <a:ext cx="1110354" cy="4001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</a:rPr>
                    <a:t>HSP-70</a:t>
                  </a:r>
                  <a:r>
                    <a:rPr lang="en-US" dirty="0"/>
                    <a:t> 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C8FE647-713E-2B95-7FB6-86245DCA7109}"/>
                  </a:ext>
                </a:extLst>
              </p:cNvPr>
              <p:cNvGrpSpPr/>
              <p:nvPr/>
            </p:nvGrpSpPr>
            <p:grpSpPr>
              <a:xfrm>
                <a:off x="9800214" y="1042093"/>
                <a:ext cx="1711412" cy="1328444"/>
                <a:chOff x="1682977" y="222943"/>
                <a:chExt cx="1711412" cy="1328444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CAD5EF7B-871F-61F6-622F-311D0B0E3E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4471008">
                  <a:off x="2440606" y="694138"/>
                  <a:ext cx="1029021" cy="685478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4275018-3C93-829B-B09B-D33D920414D9}"/>
                    </a:ext>
                  </a:extLst>
                </p:cNvPr>
                <p:cNvSpPr txBox="1"/>
                <p:nvPr/>
              </p:nvSpPr>
              <p:spPr>
                <a:xfrm>
                  <a:off x="1682977" y="222943"/>
                  <a:ext cx="171141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/>
                    <a:t>Testosterone</a:t>
                  </a:r>
                  <a:r>
                    <a:rPr lang="en-US" dirty="0"/>
                    <a:t> </a:t>
                  </a:r>
                </a:p>
              </p:txBody>
            </p:sp>
          </p:grpSp>
          <p:cxnSp>
            <p:nvCxnSpPr>
              <p:cNvPr id="21" name="Connector: Curved 20">
                <a:extLst>
                  <a:ext uri="{FF2B5EF4-FFF2-40B4-BE49-F238E27FC236}">
                    <a16:creationId xmlns:a16="http://schemas.microsoft.com/office/drawing/2014/main" id="{6B176772-9A13-BEF7-3730-01A16F576D5A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 rot="10800000" flipV="1">
                <a:off x="9923733" y="1947524"/>
                <a:ext cx="818320" cy="862896"/>
              </a:xfrm>
              <a:prstGeom prst="curvedConnector2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595904-9942-B595-0CE7-3B1A4EEBBD7F}"/>
              </a:ext>
            </a:extLst>
          </p:cNvPr>
          <p:cNvSpPr txBox="1"/>
          <p:nvPr/>
        </p:nvSpPr>
        <p:spPr>
          <a:xfrm>
            <a:off x="584200" y="5233600"/>
            <a:ext cx="561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But… This approach doesn’t work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7ABB0B-8F07-2502-6987-3E820F55B40D}"/>
              </a:ext>
            </a:extLst>
          </p:cNvPr>
          <p:cNvGrpSpPr/>
          <p:nvPr/>
        </p:nvGrpSpPr>
        <p:grpSpPr>
          <a:xfrm>
            <a:off x="8185794" y="1235430"/>
            <a:ext cx="3987433" cy="3414812"/>
            <a:chOff x="8185794" y="1235430"/>
            <a:chExt cx="3987433" cy="341481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BA23FB1-3FDF-5091-B68E-E319D86B6DEA}"/>
                </a:ext>
              </a:extLst>
            </p:cNvPr>
            <p:cNvGrpSpPr/>
            <p:nvPr/>
          </p:nvGrpSpPr>
          <p:grpSpPr>
            <a:xfrm>
              <a:off x="8185794" y="1235430"/>
              <a:ext cx="2191239" cy="1232004"/>
              <a:chOff x="8185794" y="1235430"/>
              <a:chExt cx="2191239" cy="123200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5F4BAE-4B64-4F87-E2DA-C920BC67035A}"/>
                  </a:ext>
                </a:extLst>
              </p:cNvPr>
              <p:cNvSpPr txBox="1"/>
              <p:nvPr/>
            </p:nvSpPr>
            <p:spPr>
              <a:xfrm>
                <a:off x="8185794" y="1235430"/>
                <a:ext cx="13727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Current Therapies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5C03699-B344-E950-7295-73380E7E4865}"/>
                  </a:ext>
                </a:extLst>
              </p:cNvPr>
              <p:cNvCxnSpPr/>
              <p:nvPr/>
            </p:nvCxnSpPr>
            <p:spPr>
              <a:xfrm>
                <a:off x="9308591" y="1856027"/>
                <a:ext cx="615142" cy="34657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ross 27">
                <a:extLst>
                  <a:ext uri="{FF2B5EF4-FFF2-40B4-BE49-F238E27FC236}">
                    <a16:creationId xmlns:a16="http://schemas.microsoft.com/office/drawing/2014/main" id="{4CF6CC41-8C0C-7367-16E5-6612B8C2D89A}"/>
                  </a:ext>
                </a:extLst>
              </p:cNvPr>
              <p:cNvSpPr/>
              <p:nvPr/>
            </p:nvSpPr>
            <p:spPr>
              <a:xfrm rot="18901288">
                <a:off x="9959489" y="2054684"/>
                <a:ext cx="417544" cy="412750"/>
              </a:xfrm>
              <a:prstGeom prst="plus">
                <a:avLst>
                  <a:gd name="adj" fmla="val 43167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875B5E65-3B85-A305-F989-A11EFC08EB74}"/>
                </a:ext>
              </a:extLst>
            </p:cNvPr>
            <p:cNvSpPr/>
            <p:nvPr/>
          </p:nvSpPr>
          <p:spPr>
            <a:xfrm>
              <a:off x="9526510" y="4173992"/>
              <a:ext cx="935305" cy="476250"/>
            </a:xfrm>
            <a:prstGeom prst="rightArrow">
              <a:avLst>
                <a:gd name="adj1" fmla="val 44666"/>
                <a:gd name="adj2" fmla="val 58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85882A4-DBBC-1104-4696-951209531832}"/>
                </a:ext>
              </a:extLst>
            </p:cNvPr>
            <p:cNvSpPr txBox="1"/>
            <p:nvPr/>
          </p:nvSpPr>
          <p:spPr>
            <a:xfrm>
              <a:off x="10461815" y="4212062"/>
              <a:ext cx="1711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No activity</a:t>
              </a:r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38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2D47-24B1-FEBA-79FF-EB755E4F85F0}"/>
              </a:ext>
            </a:extLst>
          </p:cNvPr>
          <p:cNvSpPr txBox="1">
            <a:spLocks/>
          </p:cNvSpPr>
          <p:nvPr/>
        </p:nvSpPr>
        <p:spPr>
          <a:xfrm>
            <a:off x="4076054" y="131732"/>
            <a:ext cx="3054996" cy="693947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Drugging 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BB93B-B60F-8AA0-F0C8-B2330FDB12B4}"/>
              </a:ext>
            </a:extLst>
          </p:cNvPr>
          <p:cNvSpPr txBox="1"/>
          <p:nvPr/>
        </p:nvSpPr>
        <p:spPr>
          <a:xfrm>
            <a:off x="584200" y="4377385"/>
            <a:ext cx="561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However, this is tricky – the activation domain is an </a:t>
            </a:r>
            <a:r>
              <a:rPr lang="en-US" sz="2400" i="1" dirty="0"/>
              <a:t>intrinsically disordered protein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F5BFF-06E3-F811-6F4A-F84739E6CC04}"/>
              </a:ext>
            </a:extLst>
          </p:cNvPr>
          <p:cNvSpPr txBox="1"/>
          <p:nvPr/>
        </p:nvSpPr>
        <p:spPr>
          <a:xfrm>
            <a:off x="584200" y="2810559"/>
            <a:ext cx="561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has created interest in drugging the activation domain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5E0526-7FD3-0DB0-E3FF-EBBA2556C037}"/>
              </a:ext>
            </a:extLst>
          </p:cNvPr>
          <p:cNvGrpSpPr/>
          <p:nvPr/>
        </p:nvGrpSpPr>
        <p:grpSpPr>
          <a:xfrm>
            <a:off x="584200" y="1371600"/>
            <a:ext cx="9226432" cy="4556566"/>
            <a:chOff x="584200" y="1371600"/>
            <a:chExt cx="9226432" cy="455656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F0623C-632C-2F77-7C8C-99BE1D2F9BB7}"/>
                </a:ext>
              </a:extLst>
            </p:cNvPr>
            <p:cNvSpPr txBox="1"/>
            <p:nvPr/>
          </p:nvSpPr>
          <p:spPr>
            <a:xfrm>
              <a:off x="584200" y="1371600"/>
              <a:ext cx="561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Patients treated with LBD inhibitors end up expressing mutated AR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1E3490-1B37-CF47-914B-34FA5F0FC9EB}"/>
                </a:ext>
              </a:extLst>
            </p:cNvPr>
            <p:cNvGrpSpPr/>
            <p:nvPr/>
          </p:nvGrpSpPr>
          <p:grpSpPr>
            <a:xfrm>
              <a:off x="7259387" y="2131478"/>
              <a:ext cx="1496047" cy="3796688"/>
              <a:chOff x="732749" y="2213161"/>
              <a:chExt cx="1496047" cy="379668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39C9A9B-BB1B-F93B-47D9-E70E4DBF8397}"/>
                  </a:ext>
                </a:extLst>
              </p:cNvPr>
              <p:cNvGrpSpPr/>
              <p:nvPr/>
            </p:nvGrpSpPr>
            <p:grpSpPr>
              <a:xfrm>
                <a:off x="732749" y="2213161"/>
                <a:ext cx="1496047" cy="3796688"/>
                <a:chOff x="1103883" y="1708761"/>
                <a:chExt cx="1496047" cy="3796688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67777EBE-EF01-7802-E9E8-729077708679}"/>
                    </a:ext>
                  </a:extLst>
                </p:cNvPr>
                <p:cNvSpPr/>
                <p:nvPr/>
              </p:nvSpPr>
              <p:spPr>
                <a:xfrm>
                  <a:off x="1103883" y="1708761"/>
                  <a:ext cx="577406" cy="1034066"/>
                </a:xfrm>
                <a:prstGeom prst="ellipse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A5AFD970-2C3D-575E-9C51-58232E903F59}"/>
                    </a:ext>
                  </a:extLst>
                </p:cNvPr>
                <p:cNvSpPr/>
                <p:nvPr/>
              </p:nvSpPr>
              <p:spPr>
                <a:xfrm>
                  <a:off x="1209095" y="2986234"/>
                  <a:ext cx="366982" cy="2519215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1" name="Connector: Curved 10">
                  <a:extLst>
                    <a:ext uri="{FF2B5EF4-FFF2-40B4-BE49-F238E27FC236}">
                      <a16:creationId xmlns:a16="http://schemas.microsoft.com/office/drawing/2014/main" id="{8E228FB7-CB58-01A9-F19E-DD76A13EF0F2}"/>
                    </a:ext>
                  </a:extLst>
                </p:cNvPr>
                <p:cNvCxnSpPr>
                  <a:cxnSpLocks/>
                  <a:stCxn id="9" idx="4"/>
                  <a:endCxn id="10" idx="0"/>
                </p:cNvCxnSpPr>
                <p:nvPr/>
              </p:nvCxnSpPr>
              <p:spPr>
                <a:xfrm rot="5400000">
                  <a:off x="1270883" y="2863801"/>
                  <a:ext cx="243407" cy="14805"/>
                </a:xfrm>
                <a:prstGeom prst="curvedConnector3">
                  <a:avLst>
                    <a:gd name="adj1" fmla="val 50000"/>
                  </a:avLst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2953306-A27A-555E-CFF5-FB41AA31D729}"/>
                    </a:ext>
                  </a:extLst>
                </p:cNvPr>
                <p:cNvSpPr txBox="1"/>
                <p:nvPr/>
              </p:nvSpPr>
              <p:spPr>
                <a:xfrm rot="2919709">
                  <a:off x="1855236" y="2286955"/>
                  <a:ext cx="108927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</a:rPr>
                    <a:t>LBD</a:t>
                  </a:r>
                  <a:r>
                    <a:rPr lang="en-US" dirty="0"/>
                    <a:t> 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855847C-2687-9F7A-81DC-AC0D5E5CF10E}"/>
                    </a:ext>
                  </a:extLst>
                </p:cNvPr>
                <p:cNvSpPr txBox="1"/>
                <p:nvPr/>
              </p:nvSpPr>
              <p:spPr>
                <a:xfrm rot="5400000">
                  <a:off x="1048557" y="2081063"/>
                  <a:ext cx="6738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</a:rPr>
                    <a:t>DBD</a:t>
                  </a:r>
                  <a:r>
                    <a:rPr lang="en-US" dirty="0"/>
                    <a:t> 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77B18D1-0066-9946-5E8B-DAF4DF411C61}"/>
                    </a:ext>
                  </a:extLst>
                </p:cNvPr>
                <p:cNvSpPr txBox="1"/>
                <p:nvPr/>
              </p:nvSpPr>
              <p:spPr>
                <a:xfrm rot="5400000">
                  <a:off x="830007" y="4262445"/>
                  <a:ext cx="111035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</a:rPr>
                    <a:t>AD</a:t>
                  </a:r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BDAFCA-BD1B-FE71-6112-90F33209405B}"/>
                  </a:ext>
                </a:extLst>
              </p:cNvPr>
              <p:cNvSpPr txBox="1"/>
              <p:nvPr/>
            </p:nvSpPr>
            <p:spPr>
              <a:xfrm rot="5400000">
                <a:off x="1034256" y="4211668"/>
                <a:ext cx="1110354" cy="400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HSP-70</a:t>
                </a:r>
                <a:r>
                  <a:rPr lang="en-US" dirty="0"/>
                  <a:t> 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846DE7F-56BE-9457-876F-80FFC46448E7}"/>
                </a:ext>
              </a:extLst>
            </p:cNvPr>
            <p:cNvGrpSpPr/>
            <p:nvPr/>
          </p:nvGrpSpPr>
          <p:grpSpPr>
            <a:xfrm>
              <a:off x="8204200" y="2725061"/>
              <a:ext cx="1606432" cy="1897740"/>
              <a:chOff x="8204200" y="2725061"/>
              <a:chExt cx="1606432" cy="189774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B9F3235-EF6D-4471-E41F-43EB2339D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55977" y="3049731"/>
                <a:ext cx="1354655" cy="80212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78BF7B-C490-2CDD-8035-52A9F73165A7}"/>
                  </a:ext>
                </a:extLst>
              </p:cNvPr>
              <p:cNvSpPr txBox="1"/>
              <p:nvPr/>
            </p:nvSpPr>
            <p:spPr>
              <a:xfrm>
                <a:off x="8631705" y="2725061"/>
                <a:ext cx="1162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AD drugs</a:t>
                </a:r>
              </a:p>
            </p:txBody>
          </p:sp>
          <p:cxnSp>
            <p:nvCxnSpPr>
              <p:cNvPr id="19" name="Connector: Curved 18">
                <a:extLst>
                  <a:ext uri="{FF2B5EF4-FFF2-40B4-BE49-F238E27FC236}">
                    <a16:creationId xmlns:a16="http://schemas.microsoft.com/office/drawing/2014/main" id="{B1322FE1-31B7-279F-4587-700FA0AED004}"/>
                  </a:ext>
                </a:extLst>
              </p:cNvPr>
              <p:cNvCxnSpPr>
                <a:stCxn id="16" idx="2"/>
              </p:cNvCxnSpPr>
              <p:nvPr/>
            </p:nvCxnSpPr>
            <p:spPr>
              <a:xfrm rot="5400000">
                <a:off x="8283279" y="3772774"/>
                <a:ext cx="770948" cy="929105"/>
              </a:xfrm>
              <a:prstGeom prst="curvedConnector2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6811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2D47-24B1-FEBA-79FF-EB755E4F85F0}"/>
              </a:ext>
            </a:extLst>
          </p:cNvPr>
          <p:cNvSpPr txBox="1">
            <a:spLocks/>
          </p:cNvSpPr>
          <p:nvPr/>
        </p:nvSpPr>
        <p:spPr>
          <a:xfrm>
            <a:off x="288279" y="178908"/>
            <a:ext cx="7290446" cy="693947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Intrinsically Disordered Proteins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BB93B-B60F-8AA0-F0C8-B2330FDB12B4}"/>
              </a:ext>
            </a:extLst>
          </p:cNvPr>
          <p:cNvSpPr txBox="1"/>
          <p:nvPr/>
        </p:nvSpPr>
        <p:spPr>
          <a:xfrm>
            <a:off x="584200" y="4415485"/>
            <a:ext cx="561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There is a drug candidate that targets the AD – it was discovered through </a:t>
            </a:r>
            <a:r>
              <a:rPr lang="en-US" sz="2400" i="1" dirty="0"/>
              <a:t>phenotypic screening. </a:t>
            </a:r>
            <a:r>
              <a:rPr lang="en-US" sz="2400" dirty="0"/>
              <a:t>It works due to a particular property of AR…</a:t>
            </a:r>
            <a:endParaRPr lang="en-US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F5BFF-06E3-F811-6F4A-F84739E6CC04}"/>
              </a:ext>
            </a:extLst>
          </p:cNvPr>
          <p:cNvSpPr txBox="1"/>
          <p:nvPr/>
        </p:nvSpPr>
        <p:spPr>
          <a:xfrm>
            <a:off x="584200" y="2943866"/>
            <a:ext cx="561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makes structure-based drug discovery impossible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7ECE4E-4FDE-C74C-DDCF-04F9AC7D092F}"/>
              </a:ext>
            </a:extLst>
          </p:cNvPr>
          <p:cNvGrpSpPr/>
          <p:nvPr/>
        </p:nvGrpSpPr>
        <p:grpSpPr>
          <a:xfrm>
            <a:off x="584200" y="178908"/>
            <a:ext cx="10733071" cy="6554626"/>
            <a:chOff x="584200" y="178908"/>
            <a:chExt cx="10733071" cy="65546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F0623C-632C-2F77-7C8C-99BE1D2F9BB7}"/>
                </a:ext>
              </a:extLst>
            </p:cNvPr>
            <p:cNvSpPr txBox="1"/>
            <p:nvPr/>
          </p:nvSpPr>
          <p:spPr>
            <a:xfrm>
              <a:off x="584200" y="1428579"/>
              <a:ext cx="561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Intrinsically disordered proteins don’t have rigid 3-dimensional structure 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7A06AAF-F036-A3DF-272C-0E8CB61FA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472310" y="1888573"/>
              <a:ext cx="6554626" cy="3135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297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2D47-24B1-FEBA-79FF-EB755E4F85F0}"/>
              </a:ext>
            </a:extLst>
          </p:cNvPr>
          <p:cNvSpPr txBox="1">
            <a:spLocks/>
          </p:cNvSpPr>
          <p:nvPr/>
        </p:nvSpPr>
        <p:spPr>
          <a:xfrm>
            <a:off x="152402" y="108364"/>
            <a:ext cx="6102996" cy="693947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Biomolecular Condensates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BB93B-B60F-8AA0-F0C8-B2330FDB12B4}"/>
              </a:ext>
            </a:extLst>
          </p:cNvPr>
          <p:cNvSpPr txBox="1"/>
          <p:nvPr/>
        </p:nvSpPr>
        <p:spPr>
          <a:xfrm>
            <a:off x="152402" y="1859340"/>
            <a:ext cx="561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Biomolecular condensates are regions of de-mixed solution that contain higher concentrations of certain solutes than their surroundings </a:t>
            </a:r>
            <a:endParaRPr lang="en-US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F5BFF-06E3-F811-6F4A-F84739E6CC04}"/>
              </a:ext>
            </a:extLst>
          </p:cNvPr>
          <p:cNvSpPr txBox="1"/>
          <p:nvPr/>
        </p:nvSpPr>
        <p:spPr>
          <a:xfrm>
            <a:off x="152402" y="1074092"/>
            <a:ext cx="561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 forms </a:t>
            </a:r>
            <a:r>
              <a:rPr lang="en-US" sz="2400" i="1" dirty="0"/>
              <a:t>biomolecular condensates</a:t>
            </a:r>
          </a:p>
        </p:txBody>
      </p:sp>
      <p:pic>
        <p:nvPicPr>
          <p:cNvPr id="18" name="Picture 17" descr="A black surface with small dots&#10;&#10;Description automatically generated">
            <a:extLst>
              <a:ext uri="{FF2B5EF4-FFF2-40B4-BE49-F238E27FC236}">
                <a16:creationId xmlns:a16="http://schemas.microsoft.com/office/drawing/2014/main" id="{B085D961-CB74-C047-4B8F-5E938C68E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r="-1123" b="622"/>
          <a:stretch/>
        </p:blipFill>
        <p:spPr>
          <a:xfrm>
            <a:off x="6426199" y="0"/>
            <a:ext cx="5842001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944739-80C8-FB4D-F77E-3745950720F2}"/>
              </a:ext>
            </a:extLst>
          </p:cNvPr>
          <p:cNvSpPr txBox="1"/>
          <p:nvPr/>
        </p:nvSpPr>
        <p:spPr>
          <a:xfrm>
            <a:off x="208904" y="3983415"/>
            <a:ext cx="561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While they are necessary to the function of many biological systems, </a:t>
            </a:r>
            <a:r>
              <a:rPr lang="en-US" sz="2400" i="1" dirty="0"/>
              <a:t>shifting the equilibrium</a:t>
            </a:r>
            <a:r>
              <a:rPr lang="en-US" sz="2400" dirty="0"/>
              <a:t> of condensate formation can cause dysregulation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0563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2D47-24B1-FEBA-79FF-EB755E4F85F0}"/>
              </a:ext>
            </a:extLst>
          </p:cNvPr>
          <p:cNvSpPr txBox="1">
            <a:spLocks/>
          </p:cNvSpPr>
          <p:nvPr/>
        </p:nvSpPr>
        <p:spPr>
          <a:xfrm>
            <a:off x="584200" y="253700"/>
            <a:ext cx="2025650" cy="67358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EPI-001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F5BFF-06E3-F811-6F4A-F84739E6CC04}"/>
              </a:ext>
            </a:extLst>
          </p:cNvPr>
          <p:cNvSpPr txBox="1"/>
          <p:nvPr/>
        </p:nvSpPr>
        <p:spPr>
          <a:xfrm>
            <a:off x="584200" y="4923123"/>
            <a:ext cx="561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We’re currently trying to figure out the binding mechanisms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6C9415-6A00-28EC-DD63-CAC69DD8B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546" y="3176804"/>
            <a:ext cx="4235450" cy="349263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B3C5DA1-6DF1-A432-4029-43A35829FB31}"/>
              </a:ext>
            </a:extLst>
          </p:cNvPr>
          <p:cNvGrpSpPr/>
          <p:nvPr/>
        </p:nvGrpSpPr>
        <p:grpSpPr>
          <a:xfrm>
            <a:off x="584200" y="474220"/>
            <a:ext cx="10890796" cy="4221515"/>
            <a:chOff x="584200" y="474220"/>
            <a:chExt cx="10890796" cy="42215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142BC9-8936-C9C0-3135-BD597452B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0746" y="474220"/>
              <a:ext cx="5384250" cy="254203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EBB93B-B60F-8AA0-F0C8-B2330FDB12B4}"/>
                </a:ext>
              </a:extLst>
            </p:cNvPr>
            <p:cNvSpPr txBox="1"/>
            <p:nvPr/>
          </p:nvSpPr>
          <p:spPr>
            <a:xfrm>
              <a:off x="584200" y="3126075"/>
              <a:ext cx="5613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EPI-001 binds to activation domain and ‘shifts the phase separation equilibrium’ of androgen receptor (makes AR form more biomolecular condensates)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D15138-D934-BA27-D66E-A55482E6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8377" y="1225550"/>
              <a:ext cx="2466023" cy="1460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7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3069</TotalTime>
  <Words>434</Words>
  <Application>Microsoft Office PowerPoint</Application>
  <PresentationFormat>Widescreen</PresentationFormat>
  <Paragraphs>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Androgen Receptor and Prostate Cancer</vt:lpstr>
      <vt:lpstr>Prostate Cancer</vt:lpstr>
      <vt:lpstr>PowerPoint Presentation</vt:lpstr>
      <vt:lpstr>Androgen Receptor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Binding Proteins</dc:title>
  <dc:creator>Forrest Veilleux</dc:creator>
  <cp:lastModifiedBy>Forrest Veilleux</cp:lastModifiedBy>
  <cp:revision>6</cp:revision>
  <dcterms:created xsi:type="dcterms:W3CDTF">2023-12-07T16:57:26Z</dcterms:created>
  <dcterms:modified xsi:type="dcterms:W3CDTF">2024-04-10T03:32:18Z</dcterms:modified>
</cp:coreProperties>
</file>