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3" r:id="rId4"/>
    <p:sldId id="260" r:id="rId5"/>
    <p:sldId id="258" r:id="rId6"/>
    <p:sldId id="259" r:id="rId7"/>
    <p:sldId id="261" r:id="rId8"/>
    <p:sldId id="265" r:id="rId9"/>
    <p:sldId id="262"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CAADBD-C5D6-B84E-8684-FF2C84E27942}"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90CE2E17-2FBA-0C48-8AAB-3A14FB5DEDBE}"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1442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AADBD-C5D6-B84E-8684-FF2C84E27942}"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2215654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AADBD-C5D6-B84E-8684-FF2C84E27942}"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363127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CAADBD-C5D6-B84E-8684-FF2C84E27942}"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E2E17-2FBA-0C48-8AAB-3A14FB5DEDBE}"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709564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CAADBD-C5D6-B84E-8684-FF2C84E27942}" type="datetimeFigureOut">
              <a:rPr lang="en-US" smtClean="0"/>
              <a:t>4/12/24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4240381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CAADBD-C5D6-B84E-8684-FF2C84E27942}"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E2E17-2FBA-0C48-8AAB-3A14FB5DEDBE}"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59879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CAADBD-C5D6-B84E-8684-FF2C84E27942}" type="datetimeFigureOut">
              <a:rPr lang="en-US" smtClean="0"/>
              <a:t>4/12/24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3629631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CAADBD-C5D6-B84E-8684-FF2C84E27942}" type="datetimeFigureOut">
              <a:rPr lang="en-US" smtClean="0"/>
              <a:t>4/12/24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E2E17-2FBA-0C48-8AAB-3A14FB5DEDBE}"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19752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ACAADBD-C5D6-B84E-8684-FF2C84E27942}" type="datetimeFigureOut">
              <a:rPr lang="en-US" smtClean="0"/>
              <a:t>4/12/24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126522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CAADBD-C5D6-B84E-8684-FF2C84E27942}"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120956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CAADBD-C5D6-B84E-8684-FF2C84E27942}" type="datetimeFigureOut">
              <a:rPr lang="en-US" smtClean="0"/>
              <a:t>4/12/24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E2E17-2FBA-0C48-8AAB-3A14FB5DEDBE}" type="slidenum">
              <a:rPr lang="en-US" smtClean="0"/>
              <a:t>‹#›</a:t>
            </a:fld>
            <a:endParaRPr lang="en-US"/>
          </a:p>
        </p:txBody>
      </p:sp>
    </p:spTree>
    <p:extLst>
      <p:ext uri="{BB962C8B-B14F-4D97-AF65-F5344CB8AC3E}">
        <p14:creationId xmlns:p14="http://schemas.microsoft.com/office/powerpoint/2010/main" val="36794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ACAADBD-C5D6-B84E-8684-FF2C84E27942}" type="datetimeFigureOut">
              <a:rPr lang="en-US" smtClean="0"/>
              <a:t>4/12/24</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90CE2E17-2FBA-0C48-8AAB-3A14FB5DEDBE}"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016357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nnualreviews.org/full/doi/10.1146/annurev-polisci-032210-144356" TargetMode="External"/><Relationship Id="rId13" Type="http://schemas.openxmlformats.org/officeDocument/2006/relationships/hyperlink" Target="https://www.statista.com/statistics/235847/most-corrupt-countries/" TargetMode="External"/><Relationship Id="rId18" Type="http://schemas.openxmlformats.org/officeDocument/2006/relationships/hyperlink" Target="https://www.systemicpeace.org/inscrdata.html" TargetMode="External"/><Relationship Id="rId3" Type="http://schemas.openxmlformats.org/officeDocument/2006/relationships/hyperlink" Target="https://www.tandfonline.com/doi/abs/10.2753/PIN1099-9922110400" TargetMode="External"/><Relationship Id="rId7" Type="http://schemas.openxmlformats.org/officeDocument/2006/relationships/hyperlink" Target="https://journals.sagepub.com/doi/abs/10.1177/00208523211033236" TargetMode="External"/><Relationship Id="rId12" Type="http://schemas.openxmlformats.org/officeDocument/2006/relationships/hyperlink" Target="http://ezproxy.franklinpierce.edu/login?url=https://www.proquest.com/newspapers/kelantan-government-s-transparency-under-scrutiny/docview/266758845/se-2?accountid=37705" TargetMode="External"/><Relationship Id="rId17" Type="http://schemas.openxmlformats.org/officeDocument/2006/relationships/hyperlink" Target="https://www.systemicpeace.org/inscr/SFImatrix2018c.pdf" TargetMode="External"/><Relationship Id="rId2" Type="http://schemas.openxmlformats.org/officeDocument/2006/relationships/hyperlink" Target="http://ezproxy.franklinpierce.edu/login?url=https://www.proquest.com/scholarly-journals/government-transparency/docview/1695041158/se-2?accountid=37705" TargetMode="External"/><Relationship Id="rId16" Type="http://schemas.openxmlformats.org/officeDocument/2006/relationships/hyperlink" Target="https://freedomhouse.org/explore-the-map?type=fiw&amp;year=2024"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abs/pii/S095965261400674X" TargetMode="External"/><Relationship Id="rId11" Type="http://schemas.openxmlformats.org/officeDocument/2006/relationships/hyperlink" Target="http://ezproxy.franklinpierce.edu/login?url=https://www.proquest.com/newspapers/government-transparency/docview/329857686/se-2?accountid=37705" TargetMode="External"/><Relationship Id="rId5" Type="http://schemas.openxmlformats.org/officeDocument/2006/relationships/hyperlink" Target="https://books.google.com/books?hl=en&amp;lr=&amp;id=56punueI7G0C&amp;oi=fnd&amp;pg=PA27&amp;dq=g" TargetMode="External"/><Relationship Id="rId15" Type="http://schemas.openxmlformats.org/officeDocument/2006/relationships/hyperlink" Target="https://www.statista.com/statistics/235841/least-corrupt-countries/" TargetMode="External"/><Relationship Id="rId10" Type="http://schemas.openxmlformats.org/officeDocument/2006/relationships/hyperlink" Target="https://www.cambridge.org/core/elements/abs/government-transparency/501946EF70F2B666BAC76A4EAB03EB1B" TargetMode="External"/><Relationship Id="rId4" Type="http://schemas.openxmlformats.org/officeDocument/2006/relationships/hyperlink" Target="https://ink.library.smu.edu.sg/soss_research/2323/" TargetMode="External"/><Relationship Id="rId9" Type="http://schemas.openxmlformats.org/officeDocument/2006/relationships/hyperlink" Target="https://www.nytimes.com/2024/03/06/business/china-national-peoples-congress.html?smid=url-share" TargetMode="External"/><Relationship Id="rId14" Type="http://schemas.openxmlformats.org/officeDocument/2006/relationships/hyperlink" Target="https://www.transparency.org/en/cpi/20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transparency.org/en/cpi/2022" TargetMode="External"/><Relationship Id="rId5" Type="http://schemas.openxmlformats.org/officeDocument/2006/relationships/hyperlink" Target="https://freedomhouse.org/explore-the-map?type=fiw&amp;year=2024" TargetMode="Externa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ezproxy.franklinpierce.edu/login?url=https://www.proquest.com/scholarly-journals/when-government-transparency-risks-reinforcing/docview/2502274534/se-2?accountid=37705"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hyperlink" Target="http://ezproxy.franklinpierce.edu/login?url=https://www.proquest.com/scholarly-journals/transparency-e-government-electronic-public/docview/2785242542/se-2?accountid=37705" TargetMode="External"/><Relationship Id="rId3" Type="http://schemas.openxmlformats.org/officeDocument/2006/relationships/hyperlink" Target="http://ezproxy.franklinpierce.edu/login?url=https://www.proquest.com/scholarly-journals/promoting-transparency-accountability-through/docview/928745679/se-2?accountid=37705" TargetMode="External"/><Relationship Id="rId7" Type="http://schemas.openxmlformats.org/officeDocument/2006/relationships/hyperlink" Target="http://ezproxy.franklinpierce.edu/login?url=https://www.proquest.com/scholarly-journals/government-transparency-reality-mirage/docview/2069494326/se-2?accountid=37705" TargetMode="External"/><Relationship Id="rId2" Type="http://schemas.openxmlformats.org/officeDocument/2006/relationships/hyperlink" Target="http://ezproxy.franklinpierce.edu/login?url=https://www.proquest.com/newspapers/media-expert-urges-more-transparency-government/docview/352768997/se-2?accountid=37705" TargetMode="External"/><Relationship Id="rId1" Type="http://schemas.openxmlformats.org/officeDocument/2006/relationships/slideLayout" Target="../slideLayouts/slideLayout2.xml"/><Relationship Id="rId6" Type="http://schemas.openxmlformats.org/officeDocument/2006/relationships/hyperlink" Target="http://ezproxy.franklinpierce.edu/login?url=https://www.proquest.com/scholarly-journals/when-government-transparency-risks-reinforcing/docview/2502274534/se-2?accountid=37705" TargetMode="External"/><Relationship Id="rId5" Type="http://schemas.openxmlformats.org/officeDocument/2006/relationships/hyperlink" Target="http://ezproxy.franklinpierce.edu/login?url=https://www.proquest.com/scholarly-journals/management-enterprise-carbon-emissions-data/docview/2886738058/se-2?accountid=37705" TargetMode="External"/><Relationship Id="rId4" Type="http://schemas.openxmlformats.org/officeDocument/2006/relationships/hyperlink" Target="http://ezproxy.franklinpierce.edu/login?url=https://www.proquest.com/scholarly-journals/on-transparency-credit-reporting-system-china/docview/2875235385/se-2?accountid=377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C107-36B7-3E51-3421-308A278629FA}"/>
              </a:ext>
            </a:extLst>
          </p:cNvPr>
          <p:cNvSpPr>
            <a:spLocks noGrp="1"/>
          </p:cNvSpPr>
          <p:nvPr>
            <p:ph type="ctrTitle"/>
          </p:nvPr>
        </p:nvSpPr>
        <p:spPr/>
        <p:txBody>
          <a:bodyPr/>
          <a:lstStyle/>
          <a:p>
            <a:r>
              <a:rPr lang="en-US" dirty="0"/>
              <a:t>Governmental Transparency </a:t>
            </a:r>
          </a:p>
        </p:txBody>
      </p:sp>
      <p:sp>
        <p:nvSpPr>
          <p:cNvPr id="3" name="Subtitle 2">
            <a:extLst>
              <a:ext uri="{FF2B5EF4-FFF2-40B4-BE49-F238E27FC236}">
                <a16:creationId xmlns:a16="http://schemas.microsoft.com/office/drawing/2014/main" id="{D0D38394-644F-7DBF-B8CC-140ADF40E3B2}"/>
              </a:ext>
            </a:extLst>
          </p:cNvPr>
          <p:cNvSpPr>
            <a:spLocks noGrp="1"/>
          </p:cNvSpPr>
          <p:nvPr>
            <p:ph type="subTitle" idx="1"/>
          </p:nvPr>
        </p:nvSpPr>
        <p:spPr/>
        <p:txBody>
          <a:bodyPr/>
          <a:lstStyle/>
          <a:p>
            <a:r>
              <a:rPr lang="en-US" dirty="0"/>
              <a:t>By: Matthew Keyes-Johnson</a:t>
            </a:r>
          </a:p>
        </p:txBody>
      </p:sp>
    </p:spTree>
    <p:extLst>
      <p:ext uri="{BB962C8B-B14F-4D97-AF65-F5344CB8AC3E}">
        <p14:creationId xmlns:p14="http://schemas.microsoft.com/office/powerpoint/2010/main" val="140076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7C84-3E9B-31F1-0875-95661B0575F0}"/>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8781456A-5CB2-5781-412E-6AA6FE9E681A}"/>
              </a:ext>
            </a:extLst>
          </p:cNvPr>
          <p:cNvSpPr>
            <a:spLocks noGrp="1"/>
          </p:cNvSpPr>
          <p:nvPr>
            <p:ph idx="1"/>
          </p:nvPr>
        </p:nvSpPr>
        <p:spPr/>
        <p:txBody>
          <a:bodyPr>
            <a:normAutofit fontScale="62500" lnSpcReduction="20000"/>
          </a:bodyPr>
          <a:lstStyle/>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Bell, J. (2009, </a:t>
            </a:r>
            <a:r>
              <a:rPr lang="en-US" sz="800" kern="100" dirty="0" err="1">
                <a:effectLst/>
                <a:latin typeface="Aptos" panose="020B0004020202020204" pitchFamily="34" charset="0"/>
                <a:ea typeface="Aptos" panose="020B0004020202020204" pitchFamily="34" charset="0"/>
                <a:cs typeface="Times New Roman" panose="02020603050405020304" pitchFamily="18" charset="0"/>
              </a:rPr>
              <a:t>Febuary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24).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GOVERNMENT TRANSPARENCY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http://ezproxy.franklinpierce.edu/login?url=https://www.proquest.com/scholarly-journals/government-transparency/docview/1695041158/se-2?accountid=37705</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Ball, C. (2014, December 08).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What Is Transparency?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Taylor &amp; Francis Online :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https://www.tandfonline.com/doi/abs/10.2753/PIN1099-9922110400</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FLORINI, A. (2004, May 04).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Behind closed doors</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Singapore Management University: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https://ink.library.smu.edu.sg/soss_research/2323/</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Stiglitz, J. (2016, March 02).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Transparency in Government</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Google Books: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https://books.google.com/books?hl=en&amp;lr=&amp;id=56punueI7G0C&amp;oi=fnd&amp;pg=PA27&amp;dq=g</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fr-FR" sz="800" kern="100" dirty="0" err="1">
                <a:effectLst/>
                <a:latin typeface="Aptos" panose="020B0004020202020204" pitchFamily="34" charset="0"/>
                <a:ea typeface="Aptos" panose="020B0004020202020204" pitchFamily="34" charset="0"/>
                <a:cs typeface="Times New Roman" panose="02020603050405020304" pitchFamily="18" charset="0"/>
              </a:rPr>
              <a:t>Alcaraz-Quiles</a:t>
            </a:r>
            <a:r>
              <a:rPr lang="fr-FR" sz="800" kern="100" dirty="0">
                <a:effectLst/>
                <a:latin typeface="Aptos" panose="020B0004020202020204" pitchFamily="34" charset="0"/>
                <a:ea typeface="Aptos" panose="020B0004020202020204" pitchFamily="34" charset="0"/>
                <a:cs typeface="Times New Roman" panose="02020603050405020304" pitchFamily="18" charset="0"/>
              </a:rPr>
              <a:t>, F. J. (2014, </a:t>
            </a:r>
            <a:r>
              <a:rPr lang="fr-FR" sz="800" kern="100" dirty="0" err="1">
                <a:effectLst/>
                <a:latin typeface="Aptos" panose="020B0004020202020204" pitchFamily="34" charset="0"/>
                <a:ea typeface="Aptos" panose="020B0004020202020204" pitchFamily="34" charset="0"/>
                <a:cs typeface="Times New Roman" panose="02020603050405020304" pitchFamily="18" charset="0"/>
              </a:rPr>
              <a:t>November</a:t>
            </a:r>
            <a:r>
              <a:rPr lang="fr-FR" sz="800" kern="100" dirty="0">
                <a:effectLst/>
                <a:latin typeface="Aptos" panose="020B0004020202020204" pitchFamily="34" charset="0"/>
                <a:ea typeface="Aptos" panose="020B0004020202020204" pitchFamily="34" charset="0"/>
                <a:cs typeface="Times New Roman" panose="02020603050405020304" pitchFamily="18" charset="0"/>
              </a:rPr>
              <a:t> 01).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Factors influencing the transparency of sustainability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Science Direct: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https://www.sciencedirect.com/science/article/abs/pii/S095965261400674X</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Chen, C. (2021, August 31).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Do transparency mechanisms reduce government corruption? </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Sage Journals :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https://journals.sagepub.com/doi/abs/10.1177/00208523211033236</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dirty="0">
                <a:effectLst/>
                <a:latin typeface="Aptos" panose="020B0004020202020204" pitchFamily="34" charset="0"/>
                <a:ea typeface="Aptos" panose="020B0004020202020204" pitchFamily="34" charset="0"/>
                <a:cs typeface="Times New Roman" panose="02020603050405020304" pitchFamily="18" charset="0"/>
              </a:rPr>
              <a:t>Fung, S. K. (2014, February 26). </a:t>
            </a:r>
            <a:r>
              <a:rPr lang="en-US" sz="800" i="1" dirty="0">
                <a:effectLst/>
                <a:latin typeface="Aptos" panose="020B0004020202020204" pitchFamily="34" charset="0"/>
                <a:ea typeface="Aptos" panose="020B0004020202020204" pitchFamily="34" charset="0"/>
                <a:cs typeface="Times New Roman" panose="02020603050405020304" pitchFamily="18" charset="0"/>
              </a:rPr>
              <a:t>Does </a:t>
            </a:r>
            <a:r>
              <a:rPr lang="en-US" sz="800" i="1" dirty="0" err="1">
                <a:effectLst/>
                <a:latin typeface="Aptos" panose="020B0004020202020204" pitchFamily="34" charset="0"/>
                <a:ea typeface="Aptos" panose="020B0004020202020204" pitchFamily="34" charset="0"/>
                <a:cs typeface="Times New Roman" panose="02020603050405020304" pitchFamily="18" charset="0"/>
              </a:rPr>
              <a:t>Trancparency</a:t>
            </a:r>
            <a:r>
              <a:rPr lang="en-US" sz="800" i="1" dirty="0">
                <a:effectLst/>
                <a:latin typeface="Aptos" panose="020B0004020202020204" pitchFamily="34" charset="0"/>
                <a:ea typeface="Aptos" panose="020B0004020202020204" pitchFamily="34" charset="0"/>
                <a:cs typeface="Times New Roman" panose="02020603050405020304" pitchFamily="18" charset="0"/>
              </a:rPr>
              <a:t> Improve </a:t>
            </a:r>
            <a:r>
              <a:rPr lang="en-US" sz="800" i="1" dirty="0" err="1">
                <a:effectLst/>
                <a:latin typeface="Aptos" panose="020B0004020202020204" pitchFamily="34" charset="0"/>
                <a:ea typeface="Aptos" panose="020B0004020202020204" pitchFamily="34" charset="0"/>
                <a:cs typeface="Times New Roman" panose="02020603050405020304" pitchFamily="18" charset="0"/>
              </a:rPr>
              <a:t>Governence</a:t>
            </a:r>
            <a:r>
              <a:rPr lang="en-US" sz="800" i="1" dirty="0">
                <a:effectLst/>
                <a:latin typeface="Aptos" panose="020B0004020202020204" pitchFamily="34" charset="0"/>
                <a:ea typeface="Aptos" panose="020B0004020202020204" pitchFamily="34" charset="0"/>
                <a:cs typeface="Times New Roman" panose="02020603050405020304" pitchFamily="18" charset="0"/>
              </a:rPr>
              <a:t> </a:t>
            </a:r>
            <a:r>
              <a:rPr lang="en-US" sz="800" dirty="0">
                <a:effectLst/>
                <a:latin typeface="Aptos" panose="020B0004020202020204" pitchFamily="34" charset="0"/>
                <a:ea typeface="Aptos" panose="020B0004020202020204" pitchFamily="34" charset="0"/>
                <a:cs typeface="Times New Roman" panose="02020603050405020304" pitchFamily="18" charset="0"/>
              </a:rPr>
              <a:t>. Retrieved from Annual Reviews : </a:t>
            </a:r>
            <a:r>
              <a:rPr lang="en-US" sz="8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https://www.annualreviews.org/full/doi/10.1146/annurev-polisci-032210-144356</a:t>
            </a:r>
            <a:r>
              <a:rPr lang="en-US" sz="800" dirty="0">
                <a:effectLst/>
              </a:rPr>
              <a:t> </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 Yuan, L. (2024, March 06).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A Window Into Chinese Government Has Now Slammed Shut</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a:t>
            </a:r>
            <a:r>
              <a:rPr lang="en-US" sz="800" kern="100" dirty="0" err="1">
                <a:effectLst/>
                <a:latin typeface="Aptos" panose="020B0004020202020204" pitchFamily="34" charset="0"/>
                <a:ea typeface="Aptos" panose="020B0004020202020204" pitchFamily="34" charset="0"/>
                <a:cs typeface="Times New Roman" panose="02020603050405020304" pitchFamily="18" charset="0"/>
              </a:rPr>
              <a:t>NewYorkTimes</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9"/>
              </a:rPr>
              <a:t>https://www.nytimes.com/2024/03/06/business/china-national-peoples-congress.html?smid=url-share</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Cambridge University . (2022, January 15).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Government Transparency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Cambridge University Press :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0"/>
              </a:rPr>
              <a:t>https://www.cambridge.org/core/elements/abs/government-transparency/501946EF70F2B666BAC76A4EAB03EB1B</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a:effectLst/>
                <a:latin typeface="Aptos" panose="020B0004020202020204" pitchFamily="34" charset="0"/>
                <a:ea typeface="Aptos" panose="020B0004020202020204" pitchFamily="34" charset="0"/>
                <a:cs typeface="Times New Roman" panose="02020603050405020304" pitchFamily="18" charset="0"/>
              </a:rPr>
              <a:t>National Post. (2001, </a:t>
            </a:r>
            <a:r>
              <a:rPr lang="en-US" sz="800" kern="100" dirty="0" err="1">
                <a:effectLst/>
                <a:latin typeface="Aptos" panose="020B0004020202020204" pitchFamily="34" charset="0"/>
                <a:ea typeface="Aptos" panose="020B0004020202020204" pitchFamily="34" charset="0"/>
                <a:cs typeface="Times New Roman" panose="02020603050405020304" pitchFamily="18" charset="0"/>
              </a:rPr>
              <a:t>Febuary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15).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Government transparency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1"/>
              </a:rPr>
              <a:t>http://ezproxy.franklinpierce.edu/login?url=https://www.proquest.com/newspapers/government-transparency/docview/329857686/se-2?accountid=37705</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800" kern="100" dirty="0" err="1">
                <a:effectLst/>
                <a:latin typeface="Aptos" panose="020B0004020202020204" pitchFamily="34" charset="0"/>
                <a:ea typeface="Aptos" panose="020B0004020202020204" pitchFamily="34" charset="0"/>
                <a:cs typeface="Times New Roman" panose="02020603050405020304" pitchFamily="18" charset="0"/>
              </a:rPr>
              <a:t>Maidin</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Z., &amp; Rahim, W. A. (2002, June 15). </a:t>
            </a:r>
            <a:r>
              <a:rPr lang="en-US" sz="800" i="1" kern="100" dirty="0">
                <a:effectLst/>
                <a:latin typeface="Aptos" panose="020B0004020202020204" pitchFamily="34" charset="0"/>
                <a:ea typeface="Aptos" panose="020B0004020202020204" pitchFamily="34" charset="0"/>
                <a:cs typeface="Times New Roman" panose="02020603050405020304" pitchFamily="18" charset="0"/>
              </a:rPr>
              <a:t>Kelantan Government's transparency under scrutiny</a:t>
            </a:r>
            <a:r>
              <a:rPr lang="en-US" sz="8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2"/>
              </a:rPr>
              <a:t>http://ezproxy.franklinpierce.edu/login?url=https://www.proquest.com/newspapers/kelantan-government-s-transparency-under-scrutiny/docview/266758845/se-2?accountid=37705</a:t>
            </a:r>
            <a:endParaRPr lang="en-US" sz="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Data </a:t>
            </a:r>
          </a:p>
          <a:p>
            <a:pPr marL="0" marR="0">
              <a:lnSpc>
                <a:spcPct val="115000"/>
              </a:lnSpc>
              <a:spcBef>
                <a:spcPts val="0"/>
              </a:spcBef>
              <a:spcAft>
                <a:spcPts val="0"/>
              </a:spcAft>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3"/>
              </a:rPr>
              <a:t>https://www.statista.com/statistics/235847/most-corrupt-countries/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4"/>
              </a:rPr>
              <a:t>https://www.transparency.org/en/cpi/2022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5"/>
              </a:rPr>
              <a:t>https://www.statista.com/statistics/235841/least-corrupt-countries/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6"/>
              </a:rPr>
              <a:t>https://freedomhouse.org/explore-the-map?type=fiw&amp;year=2024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7"/>
              </a:rPr>
              <a:t>https://www.systemicpeace.org/inscr/SFImatrix2018c.pdf</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r>
              <a:rPr lang="en-US" sz="18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18"/>
              </a:rPr>
              <a:t>https://www.systemicpeace.org/inscrdata.html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Bef>
                <a:spcPts val="0"/>
              </a:spcBef>
              <a:spcAft>
                <a:spcPts val="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288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EC4675-A614-53EE-6DF6-80867AB0249F}"/>
              </a:ext>
            </a:extLst>
          </p:cNvPr>
          <p:cNvSpPr>
            <a:spLocks noGrp="1"/>
          </p:cNvSpPr>
          <p:nvPr>
            <p:ph type="title"/>
          </p:nvPr>
        </p:nvSpPr>
        <p:spPr>
          <a:xfrm>
            <a:off x="1974738" y="808056"/>
            <a:ext cx="4986954" cy="1077229"/>
          </a:xfrm>
        </p:spPr>
        <p:txBody>
          <a:bodyPr>
            <a:normAutofit/>
          </a:bodyPr>
          <a:lstStyle/>
          <a:p>
            <a:pPr algn="l"/>
            <a:r>
              <a:rPr lang="en-US"/>
              <a:t>What is Governmental Transparency? </a:t>
            </a:r>
          </a:p>
        </p:txBody>
      </p:sp>
      <p:sp>
        <p:nvSpPr>
          <p:cNvPr id="3" name="Content Placeholder 2">
            <a:extLst>
              <a:ext uri="{FF2B5EF4-FFF2-40B4-BE49-F238E27FC236}">
                <a16:creationId xmlns:a16="http://schemas.microsoft.com/office/drawing/2014/main" id="{ACFF9648-3B43-C37F-32A5-24DD0F72FFD2}"/>
              </a:ext>
            </a:extLst>
          </p:cNvPr>
          <p:cNvSpPr>
            <a:spLocks noGrp="1"/>
          </p:cNvSpPr>
          <p:nvPr>
            <p:ph idx="1"/>
          </p:nvPr>
        </p:nvSpPr>
        <p:spPr>
          <a:xfrm>
            <a:off x="1974739" y="2052116"/>
            <a:ext cx="4901548" cy="3997828"/>
          </a:xfrm>
        </p:spPr>
        <p:txBody>
          <a:bodyPr>
            <a:normAutofit/>
          </a:bodyPr>
          <a:lstStyle/>
          <a:p>
            <a:r>
              <a:rPr lang="en-US" sz="1800"/>
              <a:t>Governmental transparency is how much a government tells the public about not just the state of the country but foreign affairs as well. In this regard, it is how open the government is with its citizens and how truthful they are when disclosing information. </a:t>
            </a:r>
          </a:p>
        </p:txBody>
      </p:sp>
      <p:sp>
        <p:nvSpPr>
          <p:cNvPr id="27" name="Rectangle 2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White pillars">
            <a:extLst>
              <a:ext uri="{FF2B5EF4-FFF2-40B4-BE49-F238E27FC236}">
                <a16:creationId xmlns:a16="http://schemas.microsoft.com/office/drawing/2014/main" id="{974F32FE-3068-5268-1233-D16099FDAC90}"/>
              </a:ext>
            </a:extLst>
          </p:cNvPr>
          <p:cNvPicPr>
            <a:picLocks noChangeAspect="1"/>
          </p:cNvPicPr>
          <p:nvPr/>
        </p:nvPicPr>
        <p:blipFill rotWithShape="1">
          <a:blip r:embed="rId3"/>
          <a:srcRect l="31569" r="23103" b="-2"/>
          <a:stretch/>
        </p:blipFill>
        <p:spPr>
          <a:xfrm>
            <a:off x="7534656" y="227"/>
            <a:ext cx="4657039" cy="6858000"/>
          </a:xfrm>
          <a:prstGeom prst="rect">
            <a:avLst/>
          </a:prstGeom>
        </p:spPr>
      </p:pic>
      <p:pic>
        <p:nvPicPr>
          <p:cNvPr id="29" name="Picture 2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4180492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524CE7-B913-53A0-4FD5-2FB123CB2FF1}"/>
              </a:ext>
            </a:extLst>
          </p:cNvPr>
          <p:cNvSpPr>
            <a:spLocks noGrp="1"/>
          </p:cNvSpPr>
          <p:nvPr>
            <p:ph type="title"/>
          </p:nvPr>
        </p:nvSpPr>
        <p:spPr>
          <a:xfrm>
            <a:off x="1974738" y="808056"/>
            <a:ext cx="4986954" cy="1077229"/>
          </a:xfrm>
        </p:spPr>
        <p:txBody>
          <a:bodyPr>
            <a:normAutofit/>
          </a:bodyPr>
          <a:lstStyle/>
          <a:p>
            <a:pPr algn="l"/>
            <a:r>
              <a:rPr lang="en-US" dirty="0"/>
              <a:t>How it is Measured</a:t>
            </a:r>
            <a:endParaRPr lang="en-US"/>
          </a:p>
        </p:txBody>
      </p:sp>
      <p:sp>
        <p:nvSpPr>
          <p:cNvPr id="3" name="Content Placeholder 2">
            <a:extLst>
              <a:ext uri="{FF2B5EF4-FFF2-40B4-BE49-F238E27FC236}">
                <a16:creationId xmlns:a16="http://schemas.microsoft.com/office/drawing/2014/main" id="{3E72A2BD-E951-35E3-E667-190E9164F5EB}"/>
              </a:ext>
            </a:extLst>
          </p:cNvPr>
          <p:cNvSpPr>
            <a:spLocks noGrp="1"/>
          </p:cNvSpPr>
          <p:nvPr>
            <p:ph idx="1"/>
          </p:nvPr>
        </p:nvSpPr>
        <p:spPr>
          <a:xfrm>
            <a:off x="1051122" y="1359243"/>
            <a:ext cx="6490945" cy="5325762"/>
          </a:xfrm>
        </p:spPr>
        <p:txBody>
          <a:bodyPr>
            <a:normAutofit fontScale="92500"/>
          </a:bodyPr>
          <a:lstStyle/>
          <a:p>
            <a:r>
              <a:rPr lang="en-US" sz="1700" dirty="0"/>
              <a:t>Transparency can be measured primarily by two different factors those being </a:t>
            </a:r>
          </a:p>
          <a:p>
            <a:r>
              <a:rPr lang="en-US" sz="1700" dirty="0"/>
              <a:t>Corruption in a nation: the more corruption a nation has the less likely they are to willingly share information with the citizens</a:t>
            </a:r>
          </a:p>
          <a:p>
            <a:r>
              <a:rPr lang="en-US" sz="1700" dirty="0"/>
              <a:t>Democratic stability: The level at which a nation can survive and flourish in a democratic system. Data shows that democratic nations tend to have more trust between them and their people because they give more information about state affairs to the people </a:t>
            </a:r>
          </a:p>
          <a:p>
            <a:pPr marL="0" indent="0">
              <a:buNone/>
            </a:pPr>
            <a:r>
              <a:rPr lang="en-US" sz="1700" dirty="0"/>
              <a:t>These two are the determining factors to look at as they are the factors that determine the trustworthiness of a government. Looking at the data the common theme becomes that the more democratic a nation is the more trustworthy and transparent they are. This is the assumption as there is no clear data on transparency itself, only breakdowns of crime, corruption, and democratic stability. </a:t>
            </a:r>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7999A172-CC2B-1636-EF12-36AE6B2BCFDB}"/>
              </a:ext>
            </a:extLst>
          </p:cNvPr>
          <p:cNvPicPr>
            <a:picLocks noChangeAspect="1"/>
          </p:cNvPicPr>
          <p:nvPr/>
        </p:nvPicPr>
        <p:blipFill rotWithShape="1">
          <a:blip r:embed="rId3"/>
          <a:srcRect l="29603" r="25748"/>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218727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3B474-CA28-6F2A-6703-E9CE080D1000}"/>
              </a:ext>
            </a:extLst>
          </p:cNvPr>
          <p:cNvSpPr>
            <a:spLocks noGrp="1"/>
          </p:cNvSpPr>
          <p:nvPr>
            <p:ph type="title"/>
          </p:nvPr>
        </p:nvSpPr>
        <p:spPr/>
        <p:txBody>
          <a:bodyPr/>
          <a:lstStyle/>
          <a:p>
            <a:r>
              <a:rPr lang="en-US" dirty="0"/>
              <a:t>Data </a:t>
            </a:r>
          </a:p>
        </p:txBody>
      </p:sp>
      <p:pic>
        <p:nvPicPr>
          <p:cNvPr id="4" name="Content Placeholder 3" descr="A map of the world&#10;&#10;Description automatically generated">
            <a:extLst>
              <a:ext uri="{FF2B5EF4-FFF2-40B4-BE49-F238E27FC236}">
                <a16:creationId xmlns:a16="http://schemas.microsoft.com/office/drawing/2014/main" id="{89C30962-8D0C-423B-5EFC-E0DF36E10563}"/>
              </a:ext>
            </a:extLst>
          </p:cNvPr>
          <p:cNvPicPr>
            <a:picLocks noGrp="1" noChangeAspect="1"/>
          </p:cNvPicPr>
          <p:nvPr>
            <p:ph idx="1"/>
          </p:nvPr>
        </p:nvPicPr>
        <p:blipFill>
          <a:blip r:embed="rId2"/>
          <a:stretch>
            <a:fillRect/>
          </a:stretch>
        </p:blipFill>
        <p:spPr>
          <a:xfrm>
            <a:off x="-8105" y="3451222"/>
            <a:ext cx="6352488" cy="3406778"/>
          </a:xfrm>
          <a:prstGeom prst="rect">
            <a:avLst/>
          </a:prstGeom>
        </p:spPr>
      </p:pic>
      <p:pic>
        <p:nvPicPr>
          <p:cNvPr id="6" name="Picture 5">
            <a:extLst>
              <a:ext uri="{FF2B5EF4-FFF2-40B4-BE49-F238E27FC236}">
                <a16:creationId xmlns:a16="http://schemas.microsoft.com/office/drawing/2014/main" id="{E81B49B9-6EA2-418E-EF32-84E9B8C54543}"/>
              </a:ext>
            </a:extLst>
          </p:cNvPr>
          <p:cNvPicPr>
            <a:picLocks noChangeAspect="1"/>
          </p:cNvPicPr>
          <p:nvPr/>
        </p:nvPicPr>
        <p:blipFill>
          <a:blip r:embed="rId3"/>
          <a:stretch>
            <a:fillRect/>
          </a:stretch>
        </p:blipFill>
        <p:spPr>
          <a:xfrm>
            <a:off x="-8105" y="0"/>
            <a:ext cx="6206815" cy="3464102"/>
          </a:xfrm>
          <a:prstGeom prst="rect">
            <a:avLst/>
          </a:prstGeom>
        </p:spPr>
      </p:pic>
      <p:pic>
        <p:nvPicPr>
          <p:cNvPr id="7" name="Picture 6" descr="A map of the world&#10;&#10;Description automatically generated">
            <a:extLst>
              <a:ext uri="{FF2B5EF4-FFF2-40B4-BE49-F238E27FC236}">
                <a16:creationId xmlns:a16="http://schemas.microsoft.com/office/drawing/2014/main" id="{3AF06AE8-1422-2C25-B514-C0455DC1967B}"/>
              </a:ext>
            </a:extLst>
          </p:cNvPr>
          <p:cNvPicPr>
            <a:picLocks noChangeAspect="1"/>
          </p:cNvPicPr>
          <p:nvPr/>
        </p:nvPicPr>
        <p:blipFill>
          <a:blip r:embed="rId4"/>
          <a:stretch>
            <a:fillRect/>
          </a:stretch>
        </p:blipFill>
        <p:spPr>
          <a:xfrm>
            <a:off x="6198710" y="1346670"/>
            <a:ext cx="5993290" cy="3825240"/>
          </a:xfrm>
          <a:prstGeom prst="rect">
            <a:avLst/>
          </a:prstGeom>
        </p:spPr>
      </p:pic>
      <p:sp>
        <p:nvSpPr>
          <p:cNvPr id="8" name="TextBox 7">
            <a:extLst>
              <a:ext uri="{FF2B5EF4-FFF2-40B4-BE49-F238E27FC236}">
                <a16:creationId xmlns:a16="http://schemas.microsoft.com/office/drawing/2014/main" id="{1F14DEAE-DA76-3AE8-B35C-161651E85A33}"/>
              </a:ext>
            </a:extLst>
          </p:cNvPr>
          <p:cNvSpPr txBox="1"/>
          <p:nvPr/>
        </p:nvSpPr>
        <p:spPr>
          <a:xfrm>
            <a:off x="8639843" y="5744224"/>
            <a:ext cx="3113282" cy="1292662"/>
          </a:xfrm>
          <a:prstGeom prst="rect">
            <a:avLst/>
          </a:prstGeom>
          <a:noFill/>
        </p:spPr>
        <p:txBody>
          <a:bodyPr wrap="square" rtlCol="0">
            <a:spAutoFit/>
          </a:bodyPr>
          <a:lstStyle/>
          <a:p>
            <a:r>
              <a:rPr lang="en-US" sz="12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5"/>
              </a:rPr>
              <a:t>Sources</a:t>
            </a:r>
          </a:p>
          <a:p>
            <a:pPr marL="342900" indent="-342900">
              <a:buFont typeface="+mj-lt"/>
              <a:buAutoNum type="arabicPeriod"/>
            </a:pPr>
            <a:r>
              <a:rPr lang="en-US" sz="12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5"/>
              </a:rPr>
              <a:t>https://freedomhouse.org/explore-the-map?type=fiw&amp;year=2024</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Font typeface="+mj-lt"/>
              <a:buAutoNum type="arabicPeriod"/>
            </a:pPr>
            <a:r>
              <a:rPr lang="en-US" sz="12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6"/>
              </a:rPr>
              <a:t>https://www.transparency.org/en/cpi/2022</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7087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xclamation mark on a yellow background">
            <a:extLst>
              <a:ext uri="{FF2B5EF4-FFF2-40B4-BE49-F238E27FC236}">
                <a16:creationId xmlns:a16="http://schemas.microsoft.com/office/drawing/2014/main" id="{25D7C965-022C-81C7-A694-A136DA4A1C8B}"/>
              </a:ext>
            </a:extLst>
          </p:cNvPr>
          <p:cNvPicPr>
            <a:picLocks noChangeAspect="1"/>
          </p:cNvPicPr>
          <p:nvPr/>
        </p:nvPicPr>
        <p:blipFill rotWithShape="1">
          <a:blip r:embed="rId3"/>
          <a:srcRect t="24998" r="-1" b="-1"/>
          <a:stretch/>
        </p:blipFill>
        <p:spPr>
          <a:xfrm>
            <a:off x="20" y="22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14CA21-7637-DBE2-C659-C950F5EF26EB}"/>
              </a:ext>
            </a:extLst>
          </p:cNvPr>
          <p:cNvSpPr>
            <a:spLocks noGrp="1"/>
          </p:cNvSpPr>
          <p:nvPr>
            <p:ph type="title"/>
          </p:nvPr>
        </p:nvSpPr>
        <p:spPr>
          <a:xfrm>
            <a:off x="1974738" y="808056"/>
            <a:ext cx="4119672" cy="1077229"/>
          </a:xfrm>
        </p:spPr>
        <p:txBody>
          <a:bodyPr>
            <a:normAutofit/>
          </a:bodyPr>
          <a:lstStyle/>
          <a:p>
            <a:pPr algn="l"/>
            <a:r>
              <a:rPr lang="en-US" dirty="0"/>
              <a:t>How does it effect a country’s citizens </a:t>
            </a:r>
          </a:p>
        </p:txBody>
      </p:sp>
      <p:sp>
        <p:nvSpPr>
          <p:cNvPr id="3" name="Content Placeholder 2">
            <a:extLst>
              <a:ext uri="{FF2B5EF4-FFF2-40B4-BE49-F238E27FC236}">
                <a16:creationId xmlns:a16="http://schemas.microsoft.com/office/drawing/2014/main" id="{1227BF2E-4E75-53D8-B34A-3CC8EB573322}"/>
              </a:ext>
            </a:extLst>
          </p:cNvPr>
          <p:cNvSpPr>
            <a:spLocks noGrp="1"/>
          </p:cNvSpPr>
          <p:nvPr>
            <p:ph idx="1"/>
          </p:nvPr>
        </p:nvSpPr>
        <p:spPr>
          <a:xfrm>
            <a:off x="1368657" y="1797269"/>
            <a:ext cx="5113912" cy="4529959"/>
          </a:xfrm>
        </p:spPr>
        <p:txBody>
          <a:bodyPr>
            <a:normAutofit fontScale="92500" lnSpcReduction="10000"/>
          </a:bodyPr>
          <a:lstStyle/>
          <a:p>
            <a:pPr>
              <a:lnSpc>
                <a:spcPct val="110000"/>
              </a:lnSpc>
            </a:pPr>
            <a:r>
              <a:rPr lang="en-US" sz="1400" dirty="0"/>
              <a:t>If a nation's citizens are kept from knowing the affairs of a nation either national or local then they are prevented from making proper decisions such as voting for certain policies, voting for elected officials </a:t>
            </a:r>
          </a:p>
          <a:p>
            <a:pPr>
              <a:lnSpc>
                <a:spcPct val="110000"/>
              </a:lnSpc>
            </a:pPr>
            <a:r>
              <a:rPr lang="en-US" sz="900" dirty="0"/>
              <a:t>On a local level transparency as a direct correlation to corruption. According to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Craemer</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T. (2021, February 29).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When Government Transparency Risks Reinforcing Racist Stereotypes and Residential Segregation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effectLst/>
                <a:latin typeface="Aptos" panose="020B0004020202020204" pitchFamily="34" charset="0"/>
                <a:ea typeface="Aptos" panose="020B0004020202020204" pitchFamily="34" charset="0"/>
                <a:cs typeface="Times New Roman" panose="02020603050405020304" pitchFamily="18" charset="0"/>
                <a:hlinkClick r:id="rId6"/>
              </a:rPr>
              <a:t>http://ezproxy.franklinpierce.edu/login?url=https://www.proquest.com/scholarly-journals/when-government-transparency-risks-reinforcing/docview/2502274534/se-2?accountid=37705</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lvl="1">
              <a:lnSpc>
                <a:spcPct val="110000"/>
              </a:lnSpc>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 The censorship of crime data due to corruption and misinformation allows for the citizens of that town/city to be put at risk as the proportions of crime is not properly relayed. </a:t>
            </a:r>
          </a:p>
          <a:p>
            <a:pPr marL="457200" lvl="1" indent="0">
              <a:lnSpc>
                <a:spcPct val="110000"/>
              </a:lnSpc>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If this data is not given properly due to police corruption not reporting crime or being a part of it themselves then neighbors will never get better. This local risk can be brought to a national scale as all of this data is used to create reports that are supposed to entail how a nation functions and how stable its economy, communities, and government. Misrepresentation of this data is in itself not being transparent. </a:t>
            </a:r>
          </a:p>
          <a:p>
            <a:pPr>
              <a:lnSpc>
                <a:spcPct val="110000"/>
              </a:lnSpc>
            </a:pPr>
            <a:endParaRPr lang="en-US" sz="900" dirty="0"/>
          </a:p>
        </p:txBody>
      </p:sp>
      <p:sp>
        <p:nvSpPr>
          <p:cNvPr id="21" name="Rectangle 2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73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ater chairs arranged based on their colours">
            <a:extLst>
              <a:ext uri="{FF2B5EF4-FFF2-40B4-BE49-F238E27FC236}">
                <a16:creationId xmlns:a16="http://schemas.microsoft.com/office/drawing/2014/main" id="{AFC75314-8C10-3EEE-5E05-76E532E3EAA1}"/>
              </a:ext>
            </a:extLst>
          </p:cNvPr>
          <p:cNvPicPr>
            <a:picLocks noChangeAspect="1"/>
          </p:cNvPicPr>
          <p:nvPr/>
        </p:nvPicPr>
        <p:blipFill rotWithShape="1">
          <a:blip r:embed="rId3"/>
          <a:srcRect r="-1" b="15728"/>
          <a:stretch/>
        </p:blipFill>
        <p:spPr>
          <a:xfrm>
            <a:off x="0" y="29451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BC8E4-E978-298D-EFCD-B007BDD2987A}"/>
              </a:ext>
            </a:extLst>
          </p:cNvPr>
          <p:cNvSpPr>
            <a:spLocks noGrp="1"/>
          </p:cNvSpPr>
          <p:nvPr>
            <p:ph type="title"/>
          </p:nvPr>
        </p:nvSpPr>
        <p:spPr>
          <a:xfrm>
            <a:off x="1007211" y="29589"/>
            <a:ext cx="4119672" cy="1077229"/>
          </a:xfrm>
        </p:spPr>
        <p:txBody>
          <a:bodyPr>
            <a:normAutofit/>
          </a:bodyPr>
          <a:lstStyle/>
          <a:p>
            <a:pPr algn="l"/>
            <a:r>
              <a:rPr lang="en-US" dirty="0"/>
              <a:t>Examples </a:t>
            </a:r>
          </a:p>
        </p:txBody>
      </p:sp>
      <p:sp>
        <p:nvSpPr>
          <p:cNvPr id="3" name="Content Placeholder 2">
            <a:extLst>
              <a:ext uri="{FF2B5EF4-FFF2-40B4-BE49-F238E27FC236}">
                <a16:creationId xmlns:a16="http://schemas.microsoft.com/office/drawing/2014/main" id="{09D8E90F-C7BB-D7E2-8631-8613424CE64C}"/>
              </a:ext>
            </a:extLst>
          </p:cNvPr>
          <p:cNvSpPr>
            <a:spLocks noGrp="1"/>
          </p:cNvSpPr>
          <p:nvPr>
            <p:ph idx="1"/>
          </p:nvPr>
        </p:nvSpPr>
        <p:spPr>
          <a:xfrm>
            <a:off x="926507" y="1059676"/>
            <a:ext cx="6127729" cy="5798324"/>
          </a:xfrm>
        </p:spPr>
        <p:txBody>
          <a:bodyPr>
            <a:noAutofit/>
          </a:bodyPr>
          <a:lstStyle/>
          <a:p>
            <a:pPr>
              <a:lnSpc>
                <a:spcPct val="110000"/>
              </a:lnSpc>
            </a:pPr>
            <a:r>
              <a:rPr lang="en-US" sz="1190" dirty="0"/>
              <a:t>China has a yearly summit- A time event in which the state of affairs is discussed with the people, not allowing the press to ask questions any other time about state affairs and leaving the people to just trust the government is low transparency and allows for more corruption</a:t>
            </a:r>
          </a:p>
          <a:p>
            <a:pPr>
              <a:lnSpc>
                <a:spcPct val="110000"/>
              </a:lnSpc>
            </a:pPr>
            <a:r>
              <a:rPr lang="en-US" sz="1190" dirty="0"/>
              <a:t>In the same way, Russia does this by restricting media usage and availability to their people, they are prevented from looking into the state of affairs in their own country and most other countries as well. </a:t>
            </a:r>
          </a:p>
          <a:p>
            <a:pPr lvl="1">
              <a:lnSpc>
                <a:spcPct val="110000"/>
              </a:lnSpc>
            </a:pPr>
            <a:r>
              <a:rPr lang="en-US" sz="1190" dirty="0"/>
              <a:t>Restriction of media is the biggest way to be less transparent with citizens, it is the largest growing means of communicating information, and restricting it means that most will not know details that could alter decisions such as voting, traveling, and citizenship of a nation. Some restrictions can even affect the economy and how much people spend which raises inflation. </a:t>
            </a:r>
          </a:p>
          <a:p>
            <a:pPr>
              <a:lnSpc>
                <a:spcPct val="110000"/>
              </a:lnSpc>
            </a:pPr>
            <a:r>
              <a:rPr lang="en-US" sz="1190" dirty="0"/>
              <a:t>In a more democratic and free nation, the people are allowed to look into affairs of these matters, in The United Kingdom for example citizens are allowed to freely report news no matter the topic and give opinions on this topic, this allows for a better understanding of laws and foreign affairs. This helps understand not only what a community needs when voting for officials but also what the nation best needs. Allowing free usage of media helps promote topics that are not talked about as much as well as discussing better solutions on forums to solve a wide variety of issues from small to big. </a:t>
            </a:r>
          </a:p>
          <a:p>
            <a:pPr>
              <a:lnSpc>
                <a:spcPct val="110000"/>
              </a:lnSpc>
            </a:pPr>
            <a:r>
              <a:rPr lang="en-US" sz="1190" dirty="0"/>
              <a:t>Governments do this to accomplish their goals of doing what they feel is best for their people or to put their nation in a higher position of power. Transparency is an important factor in gaining control and power. Governments restrict or suppress data simply to gain the upper hand in situations and control the flow of information to be a few steps ahead of other nations. </a:t>
            </a:r>
          </a:p>
          <a:p>
            <a:pPr marL="0" indent="0">
              <a:lnSpc>
                <a:spcPct val="110000"/>
              </a:lnSpc>
              <a:buNone/>
            </a:pPr>
            <a:endParaRPr lang="en-US" sz="1190" dirty="0"/>
          </a:p>
          <a:p>
            <a:pPr>
              <a:lnSpc>
                <a:spcPct val="110000"/>
              </a:lnSpc>
            </a:pPr>
            <a:endParaRPr lang="en-US" sz="1190" dirty="0"/>
          </a:p>
        </p:txBody>
      </p:sp>
      <p:sp>
        <p:nvSpPr>
          <p:cNvPr id="21" name="Rectangle 2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2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 y="-2718"/>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65268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74D2F9-3BA6-2041-4D06-BEAA303EA49F}"/>
              </a:ext>
            </a:extLst>
          </p:cNvPr>
          <p:cNvSpPr>
            <a:spLocks noGrp="1"/>
          </p:cNvSpPr>
          <p:nvPr>
            <p:ph type="title"/>
          </p:nvPr>
        </p:nvSpPr>
        <p:spPr>
          <a:xfrm>
            <a:off x="1974738" y="808056"/>
            <a:ext cx="4986954" cy="1077229"/>
          </a:xfrm>
        </p:spPr>
        <p:txBody>
          <a:bodyPr>
            <a:normAutofit/>
          </a:bodyPr>
          <a:lstStyle/>
          <a:p>
            <a:pPr algn="l"/>
            <a:r>
              <a:rPr lang="en-US" dirty="0"/>
              <a:t>Analysis </a:t>
            </a:r>
            <a:endParaRPr lang="en-US"/>
          </a:p>
        </p:txBody>
      </p:sp>
      <p:sp>
        <p:nvSpPr>
          <p:cNvPr id="3" name="Content Placeholder 2">
            <a:extLst>
              <a:ext uri="{FF2B5EF4-FFF2-40B4-BE49-F238E27FC236}">
                <a16:creationId xmlns:a16="http://schemas.microsoft.com/office/drawing/2014/main" id="{F0D10FF9-5B27-A9C9-3EAC-CD2E1FD63EEC}"/>
              </a:ext>
            </a:extLst>
          </p:cNvPr>
          <p:cNvSpPr>
            <a:spLocks noGrp="1"/>
          </p:cNvSpPr>
          <p:nvPr>
            <p:ph idx="1"/>
          </p:nvPr>
        </p:nvSpPr>
        <p:spPr>
          <a:xfrm>
            <a:off x="1974739" y="2052116"/>
            <a:ext cx="4901548" cy="3997828"/>
          </a:xfrm>
        </p:spPr>
        <p:txBody>
          <a:bodyPr>
            <a:normAutofit/>
          </a:bodyPr>
          <a:lstStyle/>
          <a:p>
            <a:r>
              <a:rPr lang="en-US" sz="1800"/>
              <a:t>The less democratic a nation is the more corrupt it tends to be on the average scale, the more corrupt the nation is the less transparency it has with its citizens. Democratic stability is the direct correlation of transparency. The more the government of a nation shares the less corrupt it can be as they gives out information about its actions making it easier to follow and track tendencies and misdeeds </a:t>
            </a:r>
          </a:p>
        </p:txBody>
      </p:sp>
      <p:sp>
        <p:nvSpPr>
          <p:cNvPr id="17" name="Rectangle 16">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397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des on papers">
            <a:extLst>
              <a:ext uri="{FF2B5EF4-FFF2-40B4-BE49-F238E27FC236}">
                <a16:creationId xmlns:a16="http://schemas.microsoft.com/office/drawing/2014/main" id="{BB88C866-81B8-5A87-D4B7-81097DC1C1F7}"/>
              </a:ext>
            </a:extLst>
          </p:cNvPr>
          <p:cNvPicPr>
            <a:picLocks noChangeAspect="1"/>
          </p:cNvPicPr>
          <p:nvPr/>
        </p:nvPicPr>
        <p:blipFill rotWithShape="1">
          <a:blip r:embed="rId3"/>
          <a:srcRect l="28310" r="26362" b="-2"/>
          <a:stretch/>
        </p:blipFill>
        <p:spPr>
          <a:xfrm>
            <a:off x="7534656" y="227"/>
            <a:ext cx="4657039" cy="6858000"/>
          </a:xfrm>
          <a:prstGeom prst="rect">
            <a:avLst/>
          </a:prstGeom>
        </p:spPr>
      </p:pic>
      <p:pic>
        <p:nvPicPr>
          <p:cNvPr id="19" name="Picture 18">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7542372" y="0"/>
            <a:ext cx="4649628" cy="6858000"/>
          </a:xfrm>
          <a:prstGeom prst="rect">
            <a:avLst/>
          </a:prstGeom>
        </p:spPr>
      </p:pic>
    </p:spTree>
    <p:extLst>
      <p:ext uri="{BB962C8B-B14F-4D97-AF65-F5344CB8AC3E}">
        <p14:creationId xmlns:p14="http://schemas.microsoft.com/office/powerpoint/2010/main" val="81940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BBAF34-367D-4E18-A62E-4602BD908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ld computer monitors">
            <a:extLst>
              <a:ext uri="{FF2B5EF4-FFF2-40B4-BE49-F238E27FC236}">
                <a16:creationId xmlns:a16="http://schemas.microsoft.com/office/drawing/2014/main" id="{07970188-D06D-C413-028B-4B7C6DA068A7}"/>
              </a:ext>
            </a:extLst>
          </p:cNvPr>
          <p:cNvPicPr>
            <a:picLocks noChangeAspect="1"/>
          </p:cNvPicPr>
          <p:nvPr/>
        </p:nvPicPr>
        <p:blipFill rotWithShape="1">
          <a:blip r:embed="rId3"/>
          <a:srcRect t="9952" r="-1" b="4818"/>
          <a:stretch/>
        </p:blipFill>
        <p:spPr>
          <a:xfrm>
            <a:off x="20" y="227"/>
            <a:ext cx="12191675" cy="6858000"/>
          </a:xfrm>
          <a:prstGeom prst="rect">
            <a:avLst/>
          </a:prstGeom>
        </p:spPr>
      </p:pic>
      <p:pic>
        <p:nvPicPr>
          <p:cNvPr id="11" name="Picture 10">
            <a:extLst>
              <a:ext uri="{FF2B5EF4-FFF2-40B4-BE49-F238E27FC236}">
                <a16:creationId xmlns:a16="http://schemas.microsoft.com/office/drawing/2014/main" id="{D445918B-6272-4727-A3FA-F23651AECAE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3" name="Picture 12">
            <a:extLst>
              <a:ext uri="{FF2B5EF4-FFF2-40B4-BE49-F238E27FC236}">
                <a16:creationId xmlns:a16="http://schemas.microsoft.com/office/drawing/2014/main" id="{A9A96FF2-ACD7-48C4-BCE1-FC7F421086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4">
            <a:extLst>
              <a:ext uri="{FF2B5EF4-FFF2-40B4-BE49-F238E27FC236}">
                <a16:creationId xmlns:a16="http://schemas.microsoft.com/office/drawing/2014/main" id="{99A4CF08-858A-49E4-B707-4E7585D11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38E62-910D-4D69-AA09-567AAAC37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74E54C6-D084-4BC8-B3F9-8B9EC22A6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5" y="0"/>
            <a:ext cx="589207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308745-380A-EBBB-9195-91C1DEEEF089}"/>
              </a:ext>
            </a:extLst>
          </p:cNvPr>
          <p:cNvSpPr>
            <a:spLocks noGrp="1"/>
          </p:cNvSpPr>
          <p:nvPr>
            <p:ph type="title"/>
          </p:nvPr>
        </p:nvSpPr>
        <p:spPr>
          <a:xfrm>
            <a:off x="1005707" y="0"/>
            <a:ext cx="4119672" cy="1077229"/>
          </a:xfrm>
        </p:spPr>
        <p:txBody>
          <a:bodyPr>
            <a:normAutofit/>
          </a:bodyPr>
          <a:lstStyle/>
          <a:p>
            <a:pPr algn="l"/>
            <a:r>
              <a:rPr lang="en-US" dirty="0"/>
              <a:t>Conclusion </a:t>
            </a:r>
          </a:p>
        </p:txBody>
      </p:sp>
      <p:sp>
        <p:nvSpPr>
          <p:cNvPr id="3" name="Content Placeholder 2">
            <a:extLst>
              <a:ext uri="{FF2B5EF4-FFF2-40B4-BE49-F238E27FC236}">
                <a16:creationId xmlns:a16="http://schemas.microsoft.com/office/drawing/2014/main" id="{D8D0C2C2-71BC-EED2-A20A-6E57C5E3B5F1}"/>
              </a:ext>
            </a:extLst>
          </p:cNvPr>
          <p:cNvSpPr>
            <a:spLocks noGrp="1"/>
          </p:cNvSpPr>
          <p:nvPr>
            <p:ph idx="1"/>
          </p:nvPr>
        </p:nvSpPr>
        <p:spPr>
          <a:xfrm>
            <a:off x="962042" y="1248032"/>
            <a:ext cx="5937568" cy="5607250"/>
          </a:xfrm>
        </p:spPr>
        <p:txBody>
          <a:bodyPr>
            <a:noAutofit/>
          </a:bodyPr>
          <a:lstStyle/>
          <a:p>
            <a:pPr>
              <a:lnSpc>
                <a:spcPct val="110000"/>
              </a:lnSpc>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conclusion after conducting this research is that the level of transparency of a government has a greater effect on the citizens than most will realize.  </a:t>
            </a:r>
          </a:p>
          <a:p>
            <a:pPr>
              <a:lnSpc>
                <a:spcPct val="110000"/>
              </a:lnSpc>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power of media is a tool that everyone uses to get a message across this goes for governments as well.  When media is restricted it becomes a much easier task for governments to not be as transparent with the people government actions influence people’s opinions. </a:t>
            </a:r>
          </a:p>
          <a:p>
            <a:pPr lvl="1">
              <a:lnSpc>
                <a:spcPct val="110000"/>
              </a:lnSpc>
            </a:pPr>
            <a:r>
              <a:rPr lang="en-US" kern="100" dirty="0">
                <a:effectLst/>
                <a:latin typeface="Calibri" panose="020F0502020204030204" pitchFamily="34" charset="0"/>
                <a:ea typeface="Aptos" panose="020B0004020202020204" pitchFamily="34" charset="0"/>
                <a:cs typeface="Times New Roman" panose="02020603050405020304" pitchFamily="18" charset="0"/>
              </a:rPr>
              <a:t>This can determine how they act and feel about matters that influence the economy, education, crime rates, and voter turnout. All things that affect the government and how well they can perform overall</a:t>
            </a:r>
            <a:r>
              <a:rPr lang="en-US" kern="100" dirty="0">
                <a:latin typeface="Calibri" panose="020F0502020204030204" pitchFamily="34" charset="0"/>
                <a:ea typeface="Aptos" panose="020B0004020202020204" pitchFamily="34" charset="0"/>
                <a:cs typeface="Times New Roman" panose="02020603050405020304" pitchFamily="18" charset="0"/>
              </a:rPr>
              <a:t> are tied to media. It is the fastest way to get news to others and can be tempered with and twisted to benefit a certain party. Some governments take advantage of this and use it as a tool to suppress information or  change the story to restrict certain parts of the information released.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0000"/>
              </a:lnSpc>
              <a:buNone/>
            </a:pPr>
            <a:endParaRPr lang="en-US" sz="1800" dirty="0"/>
          </a:p>
        </p:txBody>
      </p:sp>
      <p:sp>
        <p:nvSpPr>
          <p:cNvPr id="21" name="Rectangle 20">
            <a:extLst>
              <a:ext uri="{FF2B5EF4-FFF2-40B4-BE49-F238E27FC236}">
                <a16:creationId xmlns:a16="http://schemas.microsoft.com/office/drawing/2014/main" id="{777713DB-A0B1-4507-9991-B6DCAE436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9610"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557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F0A7-7CEA-8A52-D680-EB0FF5585C6A}"/>
              </a:ext>
            </a:extLst>
          </p:cNvPr>
          <p:cNvSpPr>
            <a:spLocks noGrp="1"/>
          </p:cNvSpPr>
          <p:nvPr>
            <p:ph type="title"/>
          </p:nvPr>
        </p:nvSpPr>
        <p:spPr>
          <a:xfrm>
            <a:off x="2692703" y="29580"/>
            <a:ext cx="7958331" cy="1077229"/>
          </a:xfrm>
        </p:spPr>
        <p:txBody>
          <a:bodyPr/>
          <a:lstStyle/>
          <a:p>
            <a:r>
              <a:rPr lang="en-US" dirty="0"/>
              <a:t>Sources </a:t>
            </a:r>
          </a:p>
        </p:txBody>
      </p:sp>
      <p:sp>
        <p:nvSpPr>
          <p:cNvPr id="3" name="Content Placeholder 2">
            <a:extLst>
              <a:ext uri="{FF2B5EF4-FFF2-40B4-BE49-F238E27FC236}">
                <a16:creationId xmlns:a16="http://schemas.microsoft.com/office/drawing/2014/main" id="{9CAAAD53-6DBC-34B6-2AFF-1E922461CF8A}"/>
              </a:ext>
            </a:extLst>
          </p:cNvPr>
          <p:cNvSpPr>
            <a:spLocks noGrp="1"/>
          </p:cNvSpPr>
          <p:nvPr>
            <p:ph idx="1"/>
          </p:nvPr>
        </p:nvSpPr>
        <p:spPr/>
        <p:txBody>
          <a:bodyPr>
            <a:noAutofit/>
          </a:bodyPr>
          <a:lstStyle/>
          <a:p>
            <a:pPr>
              <a:lnSpc>
                <a:spcPct val="170000"/>
              </a:lnSpc>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70000"/>
              </a:lnSpc>
              <a:spcBef>
                <a:spcPts val="0"/>
              </a:spcBef>
              <a:spcAft>
                <a:spcPts val="400"/>
              </a:spcAft>
            </a:pPr>
            <a:endParaRPr lang="en-US" sz="900" kern="1400" spc="-50" dirty="0">
              <a:effectLst/>
              <a:latin typeface="Aptos Display" panose="020B0004020202020204" pitchFamily="34" charset="0"/>
              <a:ea typeface="Times New Roman" panose="02020603050405020304" pitchFamily="18" charset="0"/>
              <a:cs typeface="Times New Roman" panose="02020603050405020304" pitchFamily="18" charset="0"/>
            </a:endParaRPr>
          </a:p>
          <a:p>
            <a:pPr>
              <a:lnSpc>
                <a:spcPct val="170000"/>
              </a:lnSpc>
              <a:spcBef>
                <a:spcPts val="0"/>
              </a:spcBef>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Kothawala</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 (2004, May 27).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Media expert urges more transparency</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Kothawala</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 (2004, May 27). Media expert urges more transparency. Retrieved from ProQuest : </a:t>
            </a:r>
            <a:r>
              <a:rPr lang="en-US" sz="900" kern="100" dirty="0">
                <a:effectLst/>
                <a:latin typeface="Aptos" panose="020B0004020202020204" pitchFamily="34" charset="0"/>
                <a:ea typeface="Aptos" panose="020B0004020202020204" pitchFamily="34" charset="0"/>
                <a:cs typeface="Times New Roman" panose="02020603050405020304" pitchFamily="18" charset="0"/>
                <a:hlinkClick r:id="rId2"/>
              </a:rPr>
              <a:t>http://ezproxy.franklinpierce.edu/login?url=https://www.proquest.com/newspapers/media-expert-urges-more-transparency-government/docview/352768997/se-2?accountid=37705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Bertot</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J. C., Jaeger, P. T., &amp; Grimes, J. M. (2012, December 05).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Promoting transparency</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http://ezproxy.franklinpierce.edu/login?url=https://www.proquest.com/scholarly-journals/promoting-transparency-accountability-through/docview/928745679/se-2?accountid=37705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900" kern="100" dirty="0">
                <a:effectLst/>
                <a:latin typeface="Aptos" panose="020B0004020202020204" pitchFamily="34" charset="0"/>
                <a:ea typeface="Aptos" panose="020B0004020202020204" pitchFamily="34" charset="0"/>
                <a:cs typeface="Times New Roman" panose="02020603050405020304" pitchFamily="18" charset="0"/>
              </a:rPr>
              <a:t>Chen, M. 1., Bogner, K. 1.,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Becheva</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J. 1., &amp; </a:t>
            </a: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Grossklags</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J. 1. (2023, October 10).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On the transparency of the credit reporting system in China</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http://ezproxy.franklinpierce.edu/login?url=https://www.proquest.com/scholarly-journals/on-transparency-credit-reporting-system-china/docview/2875235385/se-2?accountid=37705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900" kern="100" dirty="0">
                <a:effectLst/>
                <a:latin typeface="Aptos" panose="020B0004020202020204" pitchFamily="34" charset="0"/>
                <a:ea typeface="Aptos" panose="020B0004020202020204" pitchFamily="34" charset="0"/>
                <a:cs typeface="Times New Roman" panose="02020603050405020304" pitchFamily="18" charset="0"/>
              </a:rPr>
              <a:t>Wang, Y., Sun, Y., &amp; Miao, Y. (2023, November 07).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Management of enterprise carbon emissions</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http://ezproxy.franklinpierce.edu/login?url=https://www.proquest.com/scholarly-journals/management-enterprise-carbon-emissions-data/docview/2886738058/se-2?accountid=37705</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70000"/>
              </a:lnSpc>
              <a:spcBef>
                <a:spcPts val="0"/>
              </a:spcBef>
            </a:pPr>
            <a:r>
              <a:rPr lang="en-US" sz="900" kern="100" dirty="0" err="1">
                <a:effectLst/>
                <a:latin typeface="Aptos" panose="020B0004020202020204" pitchFamily="34" charset="0"/>
                <a:ea typeface="Aptos" panose="020B0004020202020204" pitchFamily="34" charset="0"/>
                <a:cs typeface="Times New Roman" panose="02020603050405020304" pitchFamily="18" charset="0"/>
              </a:rPr>
              <a:t>Craemer</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T. (2021, February 29).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When Government Transparency Risks Reinforcing Racist Stereotypes and Residential Segregation</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6"/>
              </a:rPr>
              <a:t>http://ezproxy.franklinpierce.edu/login?url=https://www.proquest.com/scholarly-journals/when-government-transparency-risks-reinforcing/docview/2502274534/se-2?accountid=37705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900" kern="100" dirty="0">
                <a:effectLst/>
                <a:latin typeface="Aptos" panose="020B0004020202020204" pitchFamily="34" charset="0"/>
                <a:ea typeface="Aptos" panose="020B0004020202020204" pitchFamily="34" charset="0"/>
                <a:cs typeface="Times New Roman" panose="02020603050405020304" pitchFamily="18" charset="0"/>
              </a:rPr>
              <a:t>M.Sc., U. P.-P.-0.-P. (2017, July 04).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Government Transparency: Reality or Mirage?</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7"/>
              </a:rPr>
              <a:t>http://ezproxy.franklinpierce.edu/login?url=https://www.proquest.com/scholarly-journals/government-transparency-reality-mirage/docview/2069494326/se-2?accountid=37705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r>
              <a:rPr lang="en-US" sz="900" kern="100" dirty="0">
                <a:effectLst/>
                <a:latin typeface="Aptos" panose="020B0004020202020204" pitchFamily="34" charset="0"/>
                <a:ea typeface="Aptos" panose="020B0004020202020204" pitchFamily="34" charset="0"/>
                <a:cs typeface="Times New Roman" panose="02020603050405020304" pitchFamily="18" charset="0"/>
              </a:rPr>
              <a:t>MDPI AG. (2023, March 06). </a:t>
            </a:r>
            <a:r>
              <a:rPr lang="en-US" sz="900" i="1" kern="100" dirty="0">
                <a:effectLst/>
                <a:latin typeface="Aptos" panose="020B0004020202020204" pitchFamily="34" charset="0"/>
                <a:ea typeface="Aptos" panose="020B0004020202020204" pitchFamily="34" charset="0"/>
                <a:cs typeface="Times New Roman" panose="02020603050405020304" pitchFamily="18" charset="0"/>
              </a:rPr>
              <a:t>Transparency and E-Government in Electronic Public Procurement</a:t>
            </a:r>
            <a:r>
              <a:rPr lang="en-US" sz="900" kern="100" dirty="0">
                <a:effectLst/>
                <a:latin typeface="Aptos" panose="020B0004020202020204" pitchFamily="34" charset="0"/>
                <a:ea typeface="Aptos" panose="020B0004020202020204" pitchFamily="34" charset="0"/>
                <a:cs typeface="Times New Roman" panose="02020603050405020304" pitchFamily="18" charset="0"/>
              </a:rPr>
              <a:t>. Retrieved from ProQuest: </a:t>
            </a:r>
            <a:r>
              <a:rPr lang="en-US" sz="9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8"/>
              </a:rPr>
              <a:t>http://ezproxy.franklinpierce.edu/login?url=https://www.proquest.com/scholarly-journals/transparency-e-government-electronic-public/docview/2785242542/se-2?accountid=37705</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spcBef>
                <a:spcPts val="0"/>
              </a:spcBef>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pP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70000"/>
              </a:lnSpc>
            </a:pPr>
            <a:endParaRPr lang="en-US" sz="900" dirty="0"/>
          </a:p>
        </p:txBody>
      </p:sp>
    </p:spTree>
    <p:extLst>
      <p:ext uri="{BB962C8B-B14F-4D97-AF65-F5344CB8AC3E}">
        <p14:creationId xmlns:p14="http://schemas.microsoft.com/office/powerpoint/2010/main" val="16909207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217</TotalTime>
  <Words>2064</Words>
  <Application>Microsoft Macintosh PowerPoint</Application>
  <PresentationFormat>Widescreen</PresentationFormat>
  <Paragraphs>62</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Aptos</vt:lpstr>
      <vt:lpstr>Aptos Display</vt:lpstr>
      <vt:lpstr>Arial</vt:lpstr>
      <vt:lpstr>Calibri</vt:lpstr>
      <vt:lpstr>MS Shell Dlg 2</vt:lpstr>
      <vt:lpstr>Wingdings</vt:lpstr>
      <vt:lpstr>Wingdings 3</vt:lpstr>
      <vt:lpstr>Madison</vt:lpstr>
      <vt:lpstr>Governmental Transparency </vt:lpstr>
      <vt:lpstr>What is Governmental Transparency? </vt:lpstr>
      <vt:lpstr>How it is Measured</vt:lpstr>
      <vt:lpstr>Data </vt:lpstr>
      <vt:lpstr>How does it effect a country’s citizens </vt:lpstr>
      <vt:lpstr>Examples </vt:lpstr>
      <vt:lpstr>Analysis </vt:lpstr>
      <vt:lpstr>Conclusion </vt:lpstr>
      <vt:lpstr>Sources </vt:lpstr>
      <vt:lpstr>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Governmental Transparency </dc:title>
  <dc:creator>Matthew Keyes-Johnson</dc:creator>
  <cp:lastModifiedBy>Matthew Keyes-Johnson</cp:lastModifiedBy>
  <cp:revision>5</cp:revision>
  <dcterms:created xsi:type="dcterms:W3CDTF">2024-04-11T12:36:20Z</dcterms:created>
  <dcterms:modified xsi:type="dcterms:W3CDTF">2024-04-12T18:01:50Z</dcterms:modified>
</cp:coreProperties>
</file>