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77" r:id="rId4"/>
    <p:sldId id="259" r:id="rId5"/>
    <p:sldId id="261" r:id="rId6"/>
    <p:sldId id="258" r:id="rId7"/>
    <p:sldId id="263" r:id="rId8"/>
    <p:sldId id="260" r:id="rId9"/>
    <p:sldId id="271" r:id="rId10"/>
    <p:sldId id="275" r:id="rId11"/>
    <p:sldId id="278" r:id="rId12"/>
    <p:sldId id="279" r:id="rId13"/>
    <p:sldId id="273" r:id="rId14"/>
    <p:sldId id="272" r:id="rId15"/>
    <p:sldId id="280" r:id="rId16"/>
    <p:sldId id="269" r:id="rId17"/>
    <p:sldId id="270" r:id="rId18"/>
    <p:sldId id="276"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9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11100-4830-39D0-3866-A340CA447869}" v="912" dt="2024-04-14T23:14:47.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69"/>
    <p:restoredTop sz="94612"/>
  </p:normalViewPr>
  <p:slideViewPr>
    <p:cSldViewPr snapToGrid="0">
      <p:cViewPr>
        <p:scale>
          <a:sx n="80" d="100"/>
          <a:sy n="80" d="100"/>
        </p:scale>
        <p:origin x="432"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0FBA2-2E22-2147-A2C2-4DA347A38320}"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9B269-D684-2349-AC31-8765A48D2E1F}" type="slidenum">
              <a:rPr lang="en-US" smtClean="0"/>
              <a:t>‹#›</a:t>
            </a:fld>
            <a:endParaRPr lang="en-US"/>
          </a:p>
        </p:txBody>
      </p:sp>
    </p:spTree>
    <p:extLst>
      <p:ext uri="{BB962C8B-B14F-4D97-AF65-F5344CB8AC3E}">
        <p14:creationId xmlns:p14="http://schemas.microsoft.com/office/powerpoint/2010/main" val="1153348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www.ncbi.nlm.nih.gov</a:t>
            </a:r>
            <a:r>
              <a:rPr lang="en-US"/>
              <a:t>/</a:t>
            </a:r>
            <a:r>
              <a:rPr lang="en-US" err="1"/>
              <a:t>pmc</a:t>
            </a:r>
            <a:r>
              <a:rPr lang="en-US"/>
              <a:t>/articles/PMC6315356/</a:t>
            </a:r>
          </a:p>
          <a:p>
            <a:endParaRPr lang="en-US"/>
          </a:p>
          <a:p>
            <a:r>
              <a:rPr lang="en-US"/>
              <a:t>Possibly provide more verbal background on the article for understanding purpose</a:t>
            </a:r>
          </a:p>
        </p:txBody>
      </p:sp>
      <p:sp>
        <p:nvSpPr>
          <p:cNvPr id="4" name="Slide Number Placeholder 3"/>
          <p:cNvSpPr>
            <a:spLocks noGrp="1"/>
          </p:cNvSpPr>
          <p:nvPr>
            <p:ph type="sldNum" sz="quarter" idx="5"/>
          </p:nvPr>
        </p:nvSpPr>
        <p:spPr/>
        <p:txBody>
          <a:bodyPr/>
          <a:lstStyle/>
          <a:p>
            <a:fld id="{BAD9B269-D684-2349-AC31-8765A48D2E1F}" type="slidenum">
              <a:rPr lang="en-US" smtClean="0"/>
              <a:t>4</a:t>
            </a:fld>
            <a:endParaRPr lang="en-US"/>
          </a:p>
        </p:txBody>
      </p:sp>
    </p:spTree>
    <p:extLst>
      <p:ext uri="{BB962C8B-B14F-4D97-AF65-F5344CB8AC3E}">
        <p14:creationId xmlns:p14="http://schemas.microsoft.com/office/powerpoint/2010/main" val="57627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wanted to compare our data to previous research to observe any trends within our own university. We made sure to include within our survey certain questions that could support the evidence of other researchers…”</a:t>
            </a:r>
          </a:p>
        </p:txBody>
      </p:sp>
      <p:sp>
        <p:nvSpPr>
          <p:cNvPr id="4" name="Slide Number Placeholder 3"/>
          <p:cNvSpPr>
            <a:spLocks noGrp="1"/>
          </p:cNvSpPr>
          <p:nvPr>
            <p:ph type="sldNum" sz="quarter" idx="5"/>
          </p:nvPr>
        </p:nvSpPr>
        <p:spPr/>
        <p:txBody>
          <a:bodyPr/>
          <a:lstStyle/>
          <a:p>
            <a:fld id="{BAD9B269-D684-2349-AC31-8765A48D2E1F}" type="slidenum">
              <a:rPr lang="en-US" smtClean="0"/>
              <a:t>5</a:t>
            </a:fld>
            <a:endParaRPr lang="en-US"/>
          </a:p>
        </p:txBody>
      </p:sp>
    </p:spTree>
    <p:extLst>
      <p:ext uri="{BB962C8B-B14F-4D97-AF65-F5344CB8AC3E}">
        <p14:creationId xmlns:p14="http://schemas.microsoft.com/office/powerpoint/2010/main" val="2805652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D9B269-D684-2349-AC31-8765A48D2E1F}" type="slidenum">
              <a:rPr lang="en-US" smtClean="0"/>
              <a:t>6</a:t>
            </a:fld>
            <a:endParaRPr lang="en-US"/>
          </a:p>
        </p:txBody>
      </p:sp>
    </p:spTree>
    <p:extLst>
      <p:ext uri="{BB962C8B-B14F-4D97-AF65-F5344CB8AC3E}">
        <p14:creationId xmlns:p14="http://schemas.microsoft.com/office/powerpoint/2010/main" val="1382473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Hours are hard to work around, things have changed since being here, harder for athletes in particular with lift and practice times, therefore, access has declined</a:t>
            </a:r>
          </a:p>
        </p:txBody>
      </p:sp>
      <p:sp>
        <p:nvSpPr>
          <p:cNvPr id="4" name="Slide Number Placeholder 3"/>
          <p:cNvSpPr>
            <a:spLocks noGrp="1"/>
          </p:cNvSpPr>
          <p:nvPr>
            <p:ph type="sldNum" sz="quarter" idx="5"/>
          </p:nvPr>
        </p:nvSpPr>
        <p:spPr/>
        <p:txBody>
          <a:bodyPr/>
          <a:lstStyle/>
          <a:p>
            <a:fld id="{BAD9B269-D684-2349-AC31-8765A48D2E1F}" type="slidenum">
              <a:rPr lang="en-US" smtClean="0"/>
              <a:t>9</a:t>
            </a:fld>
            <a:endParaRPr lang="en-US"/>
          </a:p>
        </p:txBody>
      </p:sp>
    </p:spTree>
    <p:extLst>
      <p:ext uri="{BB962C8B-B14F-4D97-AF65-F5344CB8AC3E}">
        <p14:creationId xmlns:p14="http://schemas.microsoft.com/office/powerpoint/2010/main" val="3781579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had more than one job, one respondent left nicotine question blank</a:t>
            </a:r>
          </a:p>
        </p:txBody>
      </p:sp>
      <p:sp>
        <p:nvSpPr>
          <p:cNvPr id="4" name="Slide Number Placeholder 3"/>
          <p:cNvSpPr>
            <a:spLocks noGrp="1"/>
          </p:cNvSpPr>
          <p:nvPr>
            <p:ph type="sldNum" sz="quarter" idx="5"/>
          </p:nvPr>
        </p:nvSpPr>
        <p:spPr/>
        <p:txBody>
          <a:bodyPr/>
          <a:lstStyle/>
          <a:p>
            <a:fld id="{BAD9B269-D684-2349-AC31-8765A48D2E1F}" type="slidenum">
              <a:rPr lang="en-US" smtClean="0"/>
              <a:t>11</a:t>
            </a:fld>
            <a:endParaRPr lang="en-US"/>
          </a:p>
        </p:txBody>
      </p:sp>
    </p:spTree>
    <p:extLst>
      <p:ext uri="{BB962C8B-B14F-4D97-AF65-F5344CB8AC3E}">
        <p14:creationId xmlns:p14="http://schemas.microsoft.com/office/powerpoint/2010/main" val="52210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D9B269-D684-2349-AC31-8765A48D2E1F}" type="slidenum">
              <a:rPr lang="en-US" smtClean="0"/>
              <a:t>15</a:t>
            </a:fld>
            <a:endParaRPr lang="en-US"/>
          </a:p>
        </p:txBody>
      </p:sp>
    </p:spTree>
    <p:extLst>
      <p:ext uri="{BB962C8B-B14F-4D97-AF65-F5344CB8AC3E}">
        <p14:creationId xmlns:p14="http://schemas.microsoft.com/office/powerpoint/2010/main" val="3456127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Majority of students felt this or that…this many students skip meals, </a:t>
            </a:r>
            <a:r>
              <a:rPr lang="en-US" dirty="0" err="1"/>
              <a:t>etc</a:t>
            </a:r>
            <a:r>
              <a:rPr lang="en-US" dirty="0"/>
              <a:t>…the important things</a:t>
            </a:r>
          </a:p>
          <a:p>
            <a:r>
              <a:rPr lang="en-US" dirty="0"/>
              <a:t>What we assumed vs what we found</a:t>
            </a:r>
          </a:p>
          <a:p>
            <a:r>
              <a:rPr lang="en-US" dirty="0"/>
              <a:t>So adjustments can be made to improve the food environment at FPU</a:t>
            </a:r>
          </a:p>
        </p:txBody>
      </p:sp>
      <p:sp>
        <p:nvSpPr>
          <p:cNvPr id="4" name="Slide Number Placeholder 3"/>
          <p:cNvSpPr>
            <a:spLocks noGrp="1"/>
          </p:cNvSpPr>
          <p:nvPr>
            <p:ph type="sldNum" sz="quarter" idx="5"/>
          </p:nvPr>
        </p:nvSpPr>
        <p:spPr/>
        <p:txBody>
          <a:bodyPr/>
          <a:lstStyle/>
          <a:p>
            <a:fld id="{BAD9B269-D684-2349-AC31-8765A48D2E1F}" type="slidenum">
              <a:rPr lang="en-US" smtClean="0"/>
              <a:t>16</a:t>
            </a:fld>
            <a:endParaRPr lang="en-US"/>
          </a:p>
        </p:txBody>
      </p:sp>
    </p:spTree>
    <p:extLst>
      <p:ext uri="{BB962C8B-B14F-4D97-AF65-F5344CB8AC3E}">
        <p14:creationId xmlns:p14="http://schemas.microsoft.com/office/powerpoint/2010/main" val="114695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D9B269-D684-2349-AC31-8765A48D2E1F}" type="slidenum">
              <a:rPr lang="en-US" smtClean="0"/>
              <a:t>17</a:t>
            </a:fld>
            <a:endParaRPr lang="en-US"/>
          </a:p>
        </p:txBody>
      </p:sp>
    </p:spTree>
    <p:extLst>
      <p:ext uri="{BB962C8B-B14F-4D97-AF65-F5344CB8AC3E}">
        <p14:creationId xmlns:p14="http://schemas.microsoft.com/office/powerpoint/2010/main" val="378188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4546-A8CA-DDB5-EE34-54F40BFB82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2E27CC-6F59-B569-BCC5-EAA77BB057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0B33F6-12FE-4E0C-407B-C4AEEA9A8D82}"/>
              </a:ext>
            </a:extLst>
          </p:cNvPr>
          <p:cNvSpPr>
            <a:spLocks noGrp="1"/>
          </p:cNvSpPr>
          <p:nvPr>
            <p:ph type="dt" sz="half" idx="10"/>
          </p:nvPr>
        </p:nvSpPr>
        <p:spPr/>
        <p:txBody>
          <a:bodyPr/>
          <a:lstStyle/>
          <a:p>
            <a:fld id="{67FD21D0-3395-3643-ACC2-550249330587}" type="datetimeFigureOut">
              <a:rPr lang="en-US" smtClean="0"/>
              <a:t>4/15/2024</a:t>
            </a:fld>
            <a:endParaRPr lang="en-US"/>
          </a:p>
        </p:txBody>
      </p:sp>
      <p:sp>
        <p:nvSpPr>
          <p:cNvPr id="5" name="Footer Placeholder 4">
            <a:extLst>
              <a:ext uri="{FF2B5EF4-FFF2-40B4-BE49-F238E27FC236}">
                <a16:creationId xmlns:a16="http://schemas.microsoft.com/office/drawing/2014/main" id="{34136314-EAF1-5ADE-169C-E0A46694B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47868-08A1-7B16-E605-26260699E5FB}"/>
              </a:ext>
            </a:extLst>
          </p:cNvPr>
          <p:cNvSpPr>
            <a:spLocks noGrp="1"/>
          </p:cNvSpPr>
          <p:nvPr>
            <p:ph type="sldNum" sz="quarter" idx="12"/>
          </p:nvPr>
        </p:nvSpPr>
        <p:spPr/>
        <p:txBody>
          <a:bodyPr/>
          <a:lstStyle/>
          <a:p>
            <a:fld id="{3F1635A4-012B-1A47-B5B1-317F0FFAE56A}" type="slidenum">
              <a:rPr lang="en-US" smtClean="0"/>
              <a:t>‹#›</a:t>
            </a:fld>
            <a:endParaRPr lang="en-US"/>
          </a:p>
        </p:txBody>
      </p:sp>
    </p:spTree>
    <p:extLst>
      <p:ext uri="{BB962C8B-B14F-4D97-AF65-F5344CB8AC3E}">
        <p14:creationId xmlns:p14="http://schemas.microsoft.com/office/powerpoint/2010/main" val="40437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1B9B-843E-20AA-187A-AC9B3F08C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831BC1-C26D-B38E-B91C-EE0C1755E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FC628-BAC8-ACAD-6921-996053F2045B}"/>
              </a:ext>
            </a:extLst>
          </p:cNvPr>
          <p:cNvSpPr>
            <a:spLocks noGrp="1"/>
          </p:cNvSpPr>
          <p:nvPr>
            <p:ph type="dt" sz="half" idx="10"/>
          </p:nvPr>
        </p:nvSpPr>
        <p:spPr/>
        <p:txBody>
          <a:bodyPr/>
          <a:lstStyle/>
          <a:p>
            <a:fld id="{67FD21D0-3395-3643-ACC2-550249330587}" type="datetimeFigureOut">
              <a:rPr lang="en-US" smtClean="0"/>
              <a:t>4/15/2024</a:t>
            </a:fld>
            <a:endParaRPr lang="en-US"/>
          </a:p>
        </p:txBody>
      </p:sp>
      <p:sp>
        <p:nvSpPr>
          <p:cNvPr id="5" name="Footer Placeholder 4">
            <a:extLst>
              <a:ext uri="{FF2B5EF4-FFF2-40B4-BE49-F238E27FC236}">
                <a16:creationId xmlns:a16="http://schemas.microsoft.com/office/drawing/2014/main" id="{F9AADC49-7E8C-F584-9B7E-8907889A0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16180-3EF4-95CE-E279-B8E9771646FE}"/>
              </a:ext>
            </a:extLst>
          </p:cNvPr>
          <p:cNvSpPr>
            <a:spLocks noGrp="1"/>
          </p:cNvSpPr>
          <p:nvPr>
            <p:ph type="sldNum" sz="quarter" idx="12"/>
          </p:nvPr>
        </p:nvSpPr>
        <p:spPr/>
        <p:txBody>
          <a:bodyPr/>
          <a:lstStyle/>
          <a:p>
            <a:fld id="{3F1635A4-012B-1A47-B5B1-317F0FFAE56A}" type="slidenum">
              <a:rPr lang="en-US" smtClean="0"/>
              <a:t>‹#›</a:t>
            </a:fld>
            <a:endParaRPr lang="en-US"/>
          </a:p>
        </p:txBody>
      </p:sp>
    </p:spTree>
    <p:extLst>
      <p:ext uri="{BB962C8B-B14F-4D97-AF65-F5344CB8AC3E}">
        <p14:creationId xmlns:p14="http://schemas.microsoft.com/office/powerpoint/2010/main" val="382777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9AEBF-17FF-00E9-4E69-22113999B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6CB154-2FBA-FF2E-3A52-D3E09BB3DB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D2404-DDBD-F28E-CA66-88FD7C89EAC3}"/>
              </a:ext>
            </a:extLst>
          </p:cNvPr>
          <p:cNvSpPr>
            <a:spLocks noGrp="1"/>
          </p:cNvSpPr>
          <p:nvPr>
            <p:ph type="dt" sz="half" idx="10"/>
          </p:nvPr>
        </p:nvSpPr>
        <p:spPr/>
        <p:txBody>
          <a:bodyPr/>
          <a:lstStyle/>
          <a:p>
            <a:fld id="{67FD21D0-3395-3643-ACC2-550249330587}" type="datetimeFigureOut">
              <a:rPr lang="en-US" smtClean="0"/>
              <a:t>4/15/2024</a:t>
            </a:fld>
            <a:endParaRPr lang="en-US"/>
          </a:p>
        </p:txBody>
      </p:sp>
      <p:sp>
        <p:nvSpPr>
          <p:cNvPr id="5" name="Footer Placeholder 4">
            <a:extLst>
              <a:ext uri="{FF2B5EF4-FFF2-40B4-BE49-F238E27FC236}">
                <a16:creationId xmlns:a16="http://schemas.microsoft.com/office/drawing/2014/main" id="{81AE4CE6-162B-2DB9-A733-2749ACD16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CE7BA-421B-42B4-3490-9A95415197AF}"/>
              </a:ext>
            </a:extLst>
          </p:cNvPr>
          <p:cNvSpPr>
            <a:spLocks noGrp="1"/>
          </p:cNvSpPr>
          <p:nvPr>
            <p:ph type="sldNum" sz="quarter" idx="12"/>
          </p:nvPr>
        </p:nvSpPr>
        <p:spPr/>
        <p:txBody>
          <a:bodyPr/>
          <a:lstStyle/>
          <a:p>
            <a:fld id="{3F1635A4-012B-1A47-B5B1-317F0FFAE56A}" type="slidenum">
              <a:rPr lang="en-US" smtClean="0"/>
              <a:t>‹#›</a:t>
            </a:fld>
            <a:endParaRPr lang="en-US"/>
          </a:p>
        </p:txBody>
      </p:sp>
    </p:spTree>
    <p:extLst>
      <p:ext uri="{BB962C8B-B14F-4D97-AF65-F5344CB8AC3E}">
        <p14:creationId xmlns:p14="http://schemas.microsoft.com/office/powerpoint/2010/main" val="362961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2B4E3-CF9C-7356-FD8E-25087A3A4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6527F-981E-D18D-FE2B-ACBAE7158C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4C5F23-267B-C75B-C10D-45947FB980EF}"/>
              </a:ext>
            </a:extLst>
          </p:cNvPr>
          <p:cNvSpPr>
            <a:spLocks noGrp="1"/>
          </p:cNvSpPr>
          <p:nvPr>
            <p:ph type="dt" sz="half" idx="10"/>
          </p:nvPr>
        </p:nvSpPr>
        <p:spPr/>
        <p:txBody>
          <a:bodyPr/>
          <a:lstStyle/>
          <a:p>
            <a:fld id="{67FD21D0-3395-3643-ACC2-550249330587}" type="datetimeFigureOut">
              <a:rPr lang="en-US" smtClean="0"/>
              <a:t>4/15/2024</a:t>
            </a:fld>
            <a:endParaRPr lang="en-US"/>
          </a:p>
        </p:txBody>
      </p:sp>
      <p:sp>
        <p:nvSpPr>
          <p:cNvPr id="5" name="Footer Placeholder 4">
            <a:extLst>
              <a:ext uri="{FF2B5EF4-FFF2-40B4-BE49-F238E27FC236}">
                <a16:creationId xmlns:a16="http://schemas.microsoft.com/office/drawing/2014/main" id="{751A355D-6885-3007-D63B-E7482DFFF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F8E74-AF0C-791E-B686-F99152318FE9}"/>
              </a:ext>
            </a:extLst>
          </p:cNvPr>
          <p:cNvSpPr>
            <a:spLocks noGrp="1"/>
          </p:cNvSpPr>
          <p:nvPr>
            <p:ph type="sldNum" sz="quarter" idx="12"/>
          </p:nvPr>
        </p:nvSpPr>
        <p:spPr/>
        <p:txBody>
          <a:bodyPr/>
          <a:lstStyle/>
          <a:p>
            <a:fld id="{3F1635A4-012B-1A47-B5B1-317F0FFAE56A}" type="slidenum">
              <a:rPr lang="en-US" smtClean="0"/>
              <a:t>‹#›</a:t>
            </a:fld>
            <a:endParaRPr lang="en-US"/>
          </a:p>
        </p:txBody>
      </p:sp>
    </p:spTree>
    <p:extLst>
      <p:ext uri="{BB962C8B-B14F-4D97-AF65-F5344CB8AC3E}">
        <p14:creationId xmlns:p14="http://schemas.microsoft.com/office/powerpoint/2010/main" val="1467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FBC3-B4A7-F02A-1697-75292A928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414BD7-BE6C-C048-CFDA-9DFCDC9E68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42B219-C471-5A3D-8FD3-CED48EF9A800}"/>
              </a:ext>
            </a:extLst>
          </p:cNvPr>
          <p:cNvSpPr>
            <a:spLocks noGrp="1"/>
          </p:cNvSpPr>
          <p:nvPr>
            <p:ph type="dt" sz="half" idx="10"/>
          </p:nvPr>
        </p:nvSpPr>
        <p:spPr/>
        <p:txBody>
          <a:bodyPr/>
          <a:lstStyle/>
          <a:p>
            <a:fld id="{67FD21D0-3395-3643-ACC2-550249330587}" type="datetimeFigureOut">
              <a:rPr lang="en-US" smtClean="0"/>
              <a:t>4/15/2024</a:t>
            </a:fld>
            <a:endParaRPr lang="en-US"/>
          </a:p>
        </p:txBody>
      </p:sp>
      <p:sp>
        <p:nvSpPr>
          <p:cNvPr id="5" name="Footer Placeholder 4">
            <a:extLst>
              <a:ext uri="{FF2B5EF4-FFF2-40B4-BE49-F238E27FC236}">
                <a16:creationId xmlns:a16="http://schemas.microsoft.com/office/drawing/2014/main" id="{C8E7857E-EFFD-7B45-96D1-016E761E8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FFA43-CDB5-CB48-BBA5-A76D8A27997E}"/>
              </a:ext>
            </a:extLst>
          </p:cNvPr>
          <p:cNvSpPr>
            <a:spLocks noGrp="1"/>
          </p:cNvSpPr>
          <p:nvPr>
            <p:ph type="sldNum" sz="quarter" idx="12"/>
          </p:nvPr>
        </p:nvSpPr>
        <p:spPr/>
        <p:txBody>
          <a:bodyPr/>
          <a:lstStyle/>
          <a:p>
            <a:fld id="{3F1635A4-012B-1A47-B5B1-317F0FFAE56A}" type="slidenum">
              <a:rPr lang="en-US" smtClean="0"/>
              <a:t>‹#›</a:t>
            </a:fld>
            <a:endParaRPr lang="en-US"/>
          </a:p>
        </p:txBody>
      </p:sp>
    </p:spTree>
    <p:extLst>
      <p:ext uri="{BB962C8B-B14F-4D97-AF65-F5344CB8AC3E}">
        <p14:creationId xmlns:p14="http://schemas.microsoft.com/office/powerpoint/2010/main" val="2400205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C27C-897F-F9B7-B469-51C2B146F6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0BE826-C90D-84D1-C9DA-79BD0F3B44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BB146F-823B-C35C-8CFA-4732A64DDF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7DDA1E-E186-E10F-61E4-F1FDAC633E67}"/>
              </a:ext>
            </a:extLst>
          </p:cNvPr>
          <p:cNvSpPr>
            <a:spLocks noGrp="1"/>
          </p:cNvSpPr>
          <p:nvPr>
            <p:ph type="dt" sz="half" idx="10"/>
          </p:nvPr>
        </p:nvSpPr>
        <p:spPr/>
        <p:txBody>
          <a:bodyPr/>
          <a:lstStyle/>
          <a:p>
            <a:fld id="{67FD21D0-3395-3643-ACC2-550249330587}" type="datetimeFigureOut">
              <a:rPr lang="en-US" smtClean="0"/>
              <a:t>4/15/2024</a:t>
            </a:fld>
            <a:endParaRPr lang="en-US"/>
          </a:p>
        </p:txBody>
      </p:sp>
      <p:sp>
        <p:nvSpPr>
          <p:cNvPr id="6" name="Footer Placeholder 5">
            <a:extLst>
              <a:ext uri="{FF2B5EF4-FFF2-40B4-BE49-F238E27FC236}">
                <a16:creationId xmlns:a16="http://schemas.microsoft.com/office/drawing/2014/main" id="{53B19FDE-EFC9-2DD5-0D9A-9FA5BCB90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1DF4E-4C6A-AA6F-B904-F39243E4361F}"/>
              </a:ext>
            </a:extLst>
          </p:cNvPr>
          <p:cNvSpPr>
            <a:spLocks noGrp="1"/>
          </p:cNvSpPr>
          <p:nvPr>
            <p:ph type="sldNum" sz="quarter" idx="12"/>
          </p:nvPr>
        </p:nvSpPr>
        <p:spPr/>
        <p:txBody>
          <a:bodyPr/>
          <a:lstStyle/>
          <a:p>
            <a:fld id="{3F1635A4-012B-1A47-B5B1-317F0FFAE56A}" type="slidenum">
              <a:rPr lang="en-US" smtClean="0"/>
              <a:t>‹#›</a:t>
            </a:fld>
            <a:endParaRPr lang="en-US"/>
          </a:p>
        </p:txBody>
      </p:sp>
    </p:spTree>
    <p:extLst>
      <p:ext uri="{BB962C8B-B14F-4D97-AF65-F5344CB8AC3E}">
        <p14:creationId xmlns:p14="http://schemas.microsoft.com/office/powerpoint/2010/main" val="245231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3BBE-EAFB-C2A8-E7DD-32B135BC63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8FB73C-B475-96BF-8E49-C84B63FF0A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BE1898-91CF-709D-B8EC-F0D699D353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5F3E2A-1263-30DF-E6C9-617640B690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E30B42-06CF-41E5-3F90-C73E697ACA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256D19-CC7E-F606-C0A6-FA16AB6DBB71}"/>
              </a:ext>
            </a:extLst>
          </p:cNvPr>
          <p:cNvSpPr>
            <a:spLocks noGrp="1"/>
          </p:cNvSpPr>
          <p:nvPr>
            <p:ph type="dt" sz="half" idx="10"/>
          </p:nvPr>
        </p:nvSpPr>
        <p:spPr/>
        <p:txBody>
          <a:bodyPr/>
          <a:lstStyle/>
          <a:p>
            <a:fld id="{67FD21D0-3395-3643-ACC2-550249330587}" type="datetimeFigureOut">
              <a:rPr lang="en-US" smtClean="0"/>
              <a:t>4/15/2024</a:t>
            </a:fld>
            <a:endParaRPr lang="en-US"/>
          </a:p>
        </p:txBody>
      </p:sp>
      <p:sp>
        <p:nvSpPr>
          <p:cNvPr id="8" name="Footer Placeholder 7">
            <a:extLst>
              <a:ext uri="{FF2B5EF4-FFF2-40B4-BE49-F238E27FC236}">
                <a16:creationId xmlns:a16="http://schemas.microsoft.com/office/drawing/2014/main" id="{187B9F69-A270-283D-D333-2C14C023E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8ED40B-BCA5-816F-9442-4B2EC33AC58D}"/>
              </a:ext>
            </a:extLst>
          </p:cNvPr>
          <p:cNvSpPr>
            <a:spLocks noGrp="1"/>
          </p:cNvSpPr>
          <p:nvPr>
            <p:ph type="sldNum" sz="quarter" idx="12"/>
          </p:nvPr>
        </p:nvSpPr>
        <p:spPr/>
        <p:txBody>
          <a:bodyPr/>
          <a:lstStyle/>
          <a:p>
            <a:fld id="{3F1635A4-012B-1A47-B5B1-317F0FFAE56A}" type="slidenum">
              <a:rPr lang="en-US" smtClean="0"/>
              <a:t>‹#›</a:t>
            </a:fld>
            <a:endParaRPr lang="en-US"/>
          </a:p>
        </p:txBody>
      </p:sp>
    </p:spTree>
    <p:extLst>
      <p:ext uri="{BB962C8B-B14F-4D97-AF65-F5344CB8AC3E}">
        <p14:creationId xmlns:p14="http://schemas.microsoft.com/office/powerpoint/2010/main" val="380644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AB0B-0AFF-AC84-3AD4-BC903457DA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E2DEF0-29FE-C238-1DFD-62E14A417B0C}"/>
              </a:ext>
            </a:extLst>
          </p:cNvPr>
          <p:cNvSpPr>
            <a:spLocks noGrp="1"/>
          </p:cNvSpPr>
          <p:nvPr>
            <p:ph type="dt" sz="half" idx="10"/>
          </p:nvPr>
        </p:nvSpPr>
        <p:spPr/>
        <p:txBody>
          <a:bodyPr/>
          <a:lstStyle/>
          <a:p>
            <a:fld id="{67FD21D0-3395-3643-ACC2-550249330587}" type="datetimeFigureOut">
              <a:rPr lang="en-US" smtClean="0"/>
              <a:t>4/15/2024</a:t>
            </a:fld>
            <a:endParaRPr lang="en-US"/>
          </a:p>
        </p:txBody>
      </p:sp>
      <p:sp>
        <p:nvSpPr>
          <p:cNvPr id="4" name="Footer Placeholder 3">
            <a:extLst>
              <a:ext uri="{FF2B5EF4-FFF2-40B4-BE49-F238E27FC236}">
                <a16:creationId xmlns:a16="http://schemas.microsoft.com/office/drawing/2014/main" id="{FE69EE12-404B-2BA6-48BA-718ED8DFA1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6314AF-83DB-F335-4C33-44F4723FD0FE}"/>
              </a:ext>
            </a:extLst>
          </p:cNvPr>
          <p:cNvSpPr>
            <a:spLocks noGrp="1"/>
          </p:cNvSpPr>
          <p:nvPr>
            <p:ph type="sldNum" sz="quarter" idx="12"/>
          </p:nvPr>
        </p:nvSpPr>
        <p:spPr/>
        <p:txBody>
          <a:bodyPr/>
          <a:lstStyle/>
          <a:p>
            <a:fld id="{3F1635A4-012B-1A47-B5B1-317F0FFAE56A}" type="slidenum">
              <a:rPr lang="en-US" smtClean="0"/>
              <a:t>‹#›</a:t>
            </a:fld>
            <a:endParaRPr lang="en-US"/>
          </a:p>
        </p:txBody>
      </p:sp>
    </p:spTree>
    <p:extLst>
      <p:ext uri="{BB962C8B-B14F-4D97-AF65-F5344CB8AC3E}">
        <p14:creationId xmlns:p14="http://schemas.microsoft.com/office/powerpoint/2010/main" val="865529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3E4DC-6E69-19B0-E580-4A2F1BD5E15A}"/>
              </a:ext>
            </a:extLst>
          </p:cNvPr>
          <p:cNvSpPr>
            <a:spLocks noGrp="1"/>
          </p:cNvSpPr>
          <p:nvPr>
            <p:ph type="dt" sz="half" idx="10"/>
          </p:nvPr>
        </p:nvSpPr>
        <p:spPr/>
        <p:txBody>
          <a:bodyPr/>
          <a:lstStyle/>
          <a:p>
            <a:fld id="{67FD21D0-3395-3643-ACC2-550249330587}" type="datetimeFigureOut">
              <a:rPr lang="en-US" smtClean="0"/>
              <a:t>4/15/2024</a:t>
            </a:fld>
            <a:endParaRPr lang="en-US"/>
          </a:p>
        </p:txBody>
      </p:sp>
      <p:sp>
        <p:nvSpPr>
          <p:cNvPr id="3" name="Footer Placeholder 2">
            <a:extLst>
              <a:ext uri="{FF2B5EF4-FFF2-40B4-BE49-F238E27FC236}">
                <a16:creationId xmlns:a16="http://schemas.microsoft.com/office/drawing/2014/main" id="{F273F129-B1D4-5B32-44CF-1F52A40BD0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060FA3-14CF-547C-8A1F-6FBC7BDC198C}"/>
              </a:ext>
            </a:extLst>
          </p:cNvPr>
          <p:cNvSpPr>
            <a:spLocks noGrp="1"/>
          </p:cNvSpPr>
          <p:nvPr>
            <p:ph type="sldNum" sz="quarter" idx="12"/>
          </p:nvPr>
        </p:nvSpPr>
        <p:spPr/>
        <p:txBody>
          <a:bodyPr/>
          <a:lstStyle/>
          <a:p>
            <a:fld id="{3F1635A4-012B-1A47-B5B1-317F0FFAE56A}" type="slidenum">
              <a:rPr lang="en-US" smtClean="0"/>
              <a:t>‹#›</a:t>
            </a:fld>
            <a:endParaRPr lang="en-US"/>
          </a:p>
        </p:txBody>
      </p:sp>
    </p:spTree>
    <p:extLst>
      <p:ext uri="{BB962C8B-B14F-4D97-AF65-F5344CB8AC3E}">
        <p14:creationId xmlns:p14="http://schemas.microsoft.com/office/powerpoint/2010/main" val="751877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0C3C-DBB9-B738-A500-B8964B13D9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64708C-A94A-46EC-8C39-C2D9D7454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2BA9A3-6462-6451-8A10-EB135E003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4CB09C-65B8-331B-86B1-C10DD07EF384}"/>
              </a:ext>
            </a:extLst>
          </p:cNvPr>
          <p:cNvSpPr>
            <a:spLocks noGrp="1"/>
          </p:cNvSpPr>
          <p:nvPr>
            <p:ph type="dt" sz="half" idx="10"/>
          </p:nvPr>
        </p:nvSpPr>
        <p:spPr/>
        <p:txBody>
          <a:bodyPr/>
          <a:lstStyle/>
          <a:p>
            <a:fld id="{67FD21D0-3395-3643-ACC2-550249330587}" type="datetimeFigureOut">
              <a:rPr lang="en-US" smtClean="0"/>
              <a:t>4/15/2024</a:t>
            </a:fld>
            <a:endParaRPr lang="en-US"/>
          </a:p>
        </p:txBody>
      </p:sp>
      <p:sp>
        <p:nvSpPr>
          <p:cNvPr id="6" name="Footer Placeholder 5">
            <a:extLst>
              <a:ext uri="{FF2B5EF4-FFF2-40B4-BE49-F238E27FC236}">
                <a16:creationId xmlns:a16="http://schemas.microsoft.com/office/drawing/2014/main" id="{706F91FC-94BA-76B9-C4A8-7AD954E13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FE7A44-FB75-6CED-B9E0-B0328187892D}"/>
              </a:ext>
            </a:extLst>
          </p:cNvPr>
          <p:cNvSpPr>
            <a:spLocks noGrp="1"/>
          </p:cNvSpPr>
          <p:nvPr>
            <p:ph type="sldNum" sz="quarter" idx="12"/>
          </p:nvPr>
        </p:nvSpPr>
        <p:spPr/>
        <p:txBody>
          <a:bodyPr/>
          <a:lstStyle/>
          <a:p>
            <a:fld id="{3F1635A4-012B-1A47-B5B1-317F0FFAE56A}" type="slidenum">
              <a:rPr lang="en-US" smtClean="0"/>
              <a:t>‹#›</a:t>
            </a:fld>
            <a:endParaRPr lang="en-US"/>
          </a:p>
        </p:txBody>
      </p:sp>
    </p:spTree>
    <p:extLst>
      <p:ext uri="{BB962C8B-B14F-4D97-AF65-F5344CB8AC3E}">
        <p14:creationId xmlns:p14="http://schemas.microsoft.com/office/powerpoint/2010/main" val="342034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BCB2-E43E-5F03-56D7-1E76536C6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89FC19-8364-C917-1D71-4203A1B00B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2867C-C56D-51EE-9673-1AF200751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432AF-8F9B-C0C7-D11B-99853CB78ED6}"/>
              </a:ext>
            </a:extLst>
          </p:cNvPr>
          <p:cNvSpPr>
            <a:spLocks noGrp="1"/>
          </p:cNvSpPr>
          <p:nvPr>
            <p:ph type="dt" sz="half" idx="10"/>
          </p:nvPr>
        </p:nvSpPr>
        <p:spPr/>
        <p:txBody>
          <a:bodyPr/>
          <a:lstStyle/>
          <a:p>
            <a:fld id="{67FD21D0-3395-3643-ACC2-550249330587}" type="datetimeFigureOut">
              <a:rPr lang="en-US" smtClean="0"/>
              <a:t>4/15/2024</a:t>
            </a:fld>
            <a:endParaRPr lang="en-US"/>
          </a:p>
        </p:txBody>
      </p:sp>
      <p:sp>
        <p:nvSpPr>
          <p:cNvPr id="6" name="Footer Placeholder 5">
            <a:extLst>
              <a:ext uri="{FF2B5EF4-FFF2-40B4-BE49-F238E27FC236}">
                <a16:creationId xmlns:a16="http://schemas.microsoft.com/office/drawing/2014/main" id="{88FEAE27-375B-D574-89EF-00800603D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CC773-5AED-18DE-1574-2C4346644875}"/>
              </a:ext>
            </a:extLst>
          </p:cNvPr>
          <p:cNvSpPr>
            <a:spLocks noGrp="1"/>
          </p:cNvSpPr>
          <p:nvPr>
            <p:ph type="sldNum" sz="quarter" idx="12"/>
          </p:nvPr>
        </p:nvSpPr>
        <p:spPr/>
        <p:txBody>
          <a:bodyPr/>
          <a:lstStyle/>
          <a:p>
            <a:fld id="{3F1635A4-012B-1A47-B5B1-317F0FFAE56A}" type="slidenum">
              <a:rPr lang="en-US" smtClean="0"/>
              <a:t>‹#›</a:t>
            </a:fld>
            <a:endParaRPr lang="en-US"/>
          </a:p>
        </p:txBody>
      </p:sp>
    </p:spTree>
    <p:extLst>
      <p:ext uri="{BB962C8B-B14F-4D97-AF65-F5344CB8AC3E}">
        <p14:creationId xmlns:p14="http://schemas.microsoft.com/office/powerpoint/2010/main" val="1253231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1CCA9-DDD8-E640-1584-22F6D86FB8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1AA865-C43B-18EB-7D22-24EF8BA44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DE0EE-591C-995A-5AF5-57A9D947D0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FD21D0-3395-3643-ACC2-550249330587}" type="datetimeFigureOut">
              <a:rPr lang="en-US" smtClean="0"/>
              <a:t>4/15/2024</a:t>
            </a:fld>
            <a:endParaRPr lang="en-US"/>
          </a:p>
        </p:txBody>
      </p:sp>
      <p:sp>
        <p:nvSpPr>
          <p:cNvPr id="5" name="Footer Placeholder 4">
            <a:extLst>
              <a:ext uri="{FF2B5EF4-FFF2-40B4-BE49-F238E27FC236}">
                <a16:creationId xmlns:a16="http://schemas.microsoft.com/office/drawing/2014/main" id="{3C32B4F0-2A49-BDB1-35B3-D42F88E2E5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EF4F12-B054-4B44-B989-827D160B0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1635A4-012B-1A47-B5B1-317F0FFAE56A}" type="slidenum">
              <a:rPr lang="en-US" smtClean="0"/>
              <a:t>‹#›</a:t>
            </a:fld>
            <a:endParaRPr lang="en-US"/>
          </a:p>
        </p:txBody>
      </p:sp>
    </p:spTree>
    <p:extLst>
      <p:ext uri="{BB962C8B-B14F-4D97-AF65-F5344CB8AC3E}">
        <p14:creationId xmlns:p14="http://schemas.microsoft.com/office/powerpoint/2010/main" val="1230703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3390/nu1012182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873584-6A95-4B34-BD31-0C3C334CB0E0}"/>
              </a:ext>
            </a:extLst>
          </p:cNvPr>
          <p:cNvSpPr>
            <a:spLocks noGrp="1"/>
          </p:cNvSpPr>
          <p:nvPr>
            <p:ph type="ctrTitle"/>
          </p:nvPr>
        </p:nvSpPr>
        <p:spPr>
          <a:xfrm>
            <a:off x="4038600" y="1939159"/>
            <a:ext cx="7644627" cy="2751086"/>
          </a:xfrm>
        </p:spPr>
        <p:txBody>
          <a:bodyPr>
            <a:normAutofit/>
          </a:bodyPr>
          <a:lstStyle/>
          <a:p>
            <a:pPr algn="r"/>
            <a:r>
              <a:rPr lang="en-US" sz="5100"/>
              <a:t>Food Choices and Nutritional Status of Franklin Pierce University Students</a:t>
            </a:r>
          </a:p>
        </p:txBody>
      </p:sp>
      <p:sp>
        <p:nvSpPr>
          <p:cNvPr id="3" name="Subtitle 2">
            <a:extLst>
              <a:ext uri="{FF2B5EF4-FFF2-40B4-BE49-F238E27FC236}">
                <a16:creationId xmlns:a16="http://schemas.microsoft.com/office/drawing/2014/main" id="{B9C6D424-DB73-5135-7CD4-1838A2061CBC}"/>
              </a:ext>
            </a:extLst>
          </p:cNvPr>
          <p:cNvSpPr>
            <a:spLocks noGrp="1"/>
          </p:cNvSpPr>
          <p:nvPr>
            <p:ph type="subTitle" idx="1"/>
          </p:nvPr>
        </p:nvSpPr>
        <p:spPr>
          <a:xfrm>
            <a:off x="4038600" y="4782320"/>
            <a:ext cx="7644627" cy="1329443"/>
          </a:xfrm>
        </p:spPr>
        <p:txBody>
          <a:bodyPr vert="horz" lIns="91440" tIns="45720" rIns="91440" bIns="45720" rtlCol="0" anchor="t">
            <a:normAutofit/>
          </a:bodyPr>
          <a:lstStyle/>
          <a:p>
            <a:pPr algn="r"/>
            <a:r>
              <a:rPr lang="en-US" sz="2800"/>
              <a:t>Briahna Bouchard and Patricia Egan</a:t>
            </a:r>
          </a:p>
          <a:p>
            <a:pPr algn="r"/>
            <a:r>
              <a:rPr lang="en-US"/>
              <a:t>Faculty Advisor: Dr. Nancy Fey-</a:t>
            </a:r>
            <a:r>
              <a:rPr lang="en-US" err="1"/>
              <a:t>Yensan</a:t>
            </a:r>
            <a:endParaRPr lang="en-US"/>
          </a:p>
        </p:txBody>
      </p:sp>
    </p:spTree>
    <p:extLst>
      <p:ext uri="{BB962C8B-B14F-4D97-AF65-F5344CB8AC3E}">
        <p14:creationId xmlns:p14="http://schemas.microsoft.com/office/powerpoint/2010/main" val="428878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2FB268A1-2C52-EB3E-5ABA-A612A334D270}"/>
              </a:ext>
            </a:extLst>
          </p:cNvPr>
          <p:cNvSpPr>
            <a:spLocks noGrp="1"/>
          </p:cNvSpPr>
          <p:nvPr>
            <p:ph type="ctrTitle"/>
          </p:nvPr>
        </p:nvSpPr>
        <p:spPr>
          <a:xfrm>
            <a:off x="3575476" y="2235200"/>
            <a:ext cx="9144000" cy="2387600"/>
          </a:xfrm>
        </p:spPr>
        <p:txBody>
          <a:bodyPr>
            <a:normAutofit/>
          </a:bodyPr>
          <a:lstStyle/>
          <a:p>
            <a:r>
              <a:rPr lang="en-US" sz="6600" b="1" dirty="0"/>
              <a:t>Selected Results</a:t>
            </a:r>
          </a:p>
        </p:txBody>
      </p:sp>
    </p:spTree>
    <p:extLst>
      <p:ext uri="{BB962C8B-B14F-4D97-AF65-F5344CB8AC3E}">
        <p14:creationId xmlns:p14="http://schemas.microsoft.com/office/powerpoint/2010/main" val="1210876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Eat Out (And Stay Healthy) - Women's Health Australia">
            <a:extLst>
              <a:ext uri="{FF2B5EF4-FFF2-40B4-BE49-F238E27FC236}">
                <a16:creationId xmlns:a16="http://schemas.microsoft.com/office/drawing/2014/main" id="{2120F7E6-1E17-1228-97A0-C2A81F353409}"/>
              </a:ext>
            </a:extLst>
          </p:cNvPr>
          <p:cNvPicPr>
            <a:picLocks noChangeAspect="1" noChangeArrowheads="1"/>
          </p:cNvPicPr>
          <p:nvPr/>
        </p:nvPicPr>
        <p:blipFill rotWithShape="1">
          <a:blip r:embed="rId3">
            <a:alphaModFix amt="14000"/>
            <a:extLst>
              <a:ext uri="{28A0092B-C50C-407E-A947-70E740481C1C}">
                <a14:useLocalDpi xmlns:a14="http://schemas.microsoft.com/office/drawing/2010/main" val="0"/>
              </a:ext>
            </a:extLst>
          </a:blip>
          <a:srcRect b="6250"/>
          <a:stretch/>
        </p:blipFill>
        <p:spPr bwMode="auto">
          <a:xfrm>
            <a:off x="-1" y="-1"/>
            <a:ext cx="12205547"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8AAB5F8-5715-AC4D-AF45-1F2019F9D689}"/>
              </a:ext>
            </a:extLst>
          </p:cNvPr>
          <p:cNvSpPr>
            <a:spLocks noGrp="1"/>
          </p:cNvSpPr>
          <p:nvPr>
            <p:ph type="title"/>
          </p:nvPr>
        </p:nvSpPr>
        <p:spPr>
          <a:xfrm>
            <a:off x="389965" y="934"/>
            <a:ext cx="10515600" cy="1325563"/>
          </a:xfrm>
        </p:spPr>
        <p:txBody>
          <a:bodyPr/>
          <a:lstStyle/>
          <a:p>
            <a:r>
              <a:rPr lang="en-US" b="1" dirty="0">
                <a:solidFill>
                  <a:schemeClr val="accent2"/>
                </a:solidFill>
              </a:rPr>
              <a:t>The study population – N=73</a:t>
            </a:r>
          </a:p>
        </p:txBody>
      </p:sp>
      <p:sp>
        <p:nvSpPr>
          <p:cNvPr id="3" name="Content Placeholder 2">
            <a:extLst>
              <a:ext uri="{FF2B5EF4-FFF2-40B4-BE49-F238E27FC236}">
                <a16:creationId xmlns:a16="http://schemas.microsoft.com/office/drawing/2014/main" id="{32F9B21C-2E01-DF2F-7612-311FA8D95E31}"/>
              </a:ext>
            </a:extLst>
          </p:cNvPr>
          <p:cNvSpPr>
            <a:spLocks noGrp="1"/>
          </p:cNvSpPr>
          <p:nvPr>
            <p:ph sz="half" idx="1"/>
          </p:nvPr>
        </p:nvSpPr>
        <p:spPr>
          <a:xfrm>
            <a:off x="389965" y="1326962"/>
            <a:ext cx="3549107" cy="4715530"/>
          </a:xfrm>
        </p:spPr>
        <p:txBody>
          <a:bodyPr vert="horz" lIns="91440" tIns="45720" rIns="91440" bIns="45720" rtlCol="0" anchor="t">
            <a:normAutofit fontScale="55000" lnSpcReduction="20000"/>
          </a:bodyPr>
          <a:lstStyle/>
          <a:p>
            <a:pPr marL="0" indent="0">
              <a:buNone/>
            </a:pPr>
            <a:endParaRPr lang="en-US" sz="2400" b="1"/>
          </a:p>
          <a:p>
            <a:pPr marL="0" indent="0">
              <a:buNone/>
            </a:pPr>
            <a:endParaRPr lang="en-US" sz="2400" b="1" dirty="0"/>
          </a:p>
          <a:p>
            <a:pPr>
              <a:buNone/>
            </a:pPr>
            <a:r>
              <a:rPr lang="en-US" sz="4400" b="1" dirty="0">
                <a:ea typeface="+mn-lt"/>
                <a:cs typeface="+mn-lt"/>
              </a:rPr>
              <a:t>Identity:</a:t>
            </a:r>
            <a:endParaRPr lang="en-US" sz="4400" dirty="0">
              <a:ea typeface="+mn-lt"/>
              <a:cs typeface="+mn-lt"/>
            </a:endParaRPr>
          </a:p>
          <a:p>
            <a:pPr marL="0" indent="0">
              <a:buNone/>
            </a:pPr>
            <a:r>
              <a:rPr lang="en-US" sz="4400" dirty="0"/>
              <a:t>Male –  20 (27%)</a:t>
            </a:r>
            <a:endParaRPr lang="en-US" sz="2400" b="1" dirty="0"/>
          </a:p>
          <a:p>
            <a:r>
              <a:rPr lang="en-US" sz="4400" dirty="0"/>
              <a:t>Female – 53 (73%)</a:t>
            </a:r>
          </a:p>
          <a:p>
            <a:r>
              <a:rPr lang="en-US" sz="4400" dirty="0"/>
              <a:t>Other – 0</a:t>
            </a:r>
          </a:p>
          <a:p>
            <a:pPr marL="0" indent="0">
              <a:buNone/>
            </a:pPr>
            <a:endParaRPr lang="en-US" sz="4400" dirty="0"/>
          </a:p>
          <a:p>
            <a:pPr marL="0" indent="0">
              <a:buNone/>
            </a:pPr>
            <a:r>
              <a:rPr lang="en-US" sz="4400" b="1" dirty="0"/>
              <a:t>Academic level:</a:t>
            </a:r>
          </a:p>
          <a:p>
            <a:r>
              <a:rPr lang="en-US" sz="4400" dirty="0"/>
              <a:t>Freshman – 6 (8%)</a:t>
            </a:r>
          </a:p>
          <a:p>
            <a:r>
              <a:rPr lang="en-US" sz="4400" dirty="0"/>
              <a:t>Sophomore – 21 (29%)</a:t>
            </a:r>
          </a:p>
          <a:p>
            <a:r>
              <a:rPr lang="en-US" sz="4400" dirty="0"/>
              <a:t>Junior – 22 (30%)</a:t>
            </a:r>
          </a:p>
          <a:p>
            <a:r>
              <a:rPr lang="en-US" sz="4400" dirty="0"/>
              <a:t>Senior – 24 (33%)</a:t>
            </a:r>
          </a:p>
          <a:p>
            <a:r>
              <a:rPr lang="en-US" sz="4400" dirty="0"/>
              <a:t>Graduate – 0</a:t>
            </a:r>
          </a:p>
          <a:p>
            <a:pPr marL="0" indent="0">
              <a:buNone/>
            </a:pPr>
            <a:endParaRPr lang="en-US" dirty="0"/>
          </a:p>
        </p:txBody>
      </p:sp>
      <p:sp>
        <p:nvSpPr>
          <p:cNvPr id="4" name="Content Placeholder 3">
            <a:extLst>
              <a:ext uri="{FF2B5EF4-FFF2-40B4-BE49-F238E27FC236}">
                <a16:creationId xmlns:a16="http://schemas.microsoft.com/office/drawing/2014/main" id="{72C7205A-B2CF-09B8-0D77-E99E3FB80575}"/>
              </a:ext>
            </a:extLst>
          </p:cNvPr>
          <p:cNvSpPr>
            <a:spLocks noGrp="1"/>
          </p:cNvSpPr>
          <p:nvPr>
            <p:ph sz="half" idx="2"/>
          </p:nvPr>
        </p:nvSpPr>
        <p:spPr>
          <a:xfrm>
            <a:off x="8348178" y="1825625"/>
            <a:ext cx="3729802" cy="4810779"/>
          </a:xfrm>
        </p:spPr>
        <p:txBody>
          <a:bodyPr vert="horz" lIns="91440" tIns="45720" rIns="91440" bIns="45720" rtlCol="0" anchor="t">
            <a:normAutofit fontScale="55000" lnSpcReduction="20000"/>
          </a:bodyPr>
          <a:lstStyle/>
          <a:p>
            <a:pPr marL="0" indent="0">
              <a:buNone/>
            </a:pPr>
            <a:r>
              <a:rPr lang="en-US" sz="4400" b="1" dirty="0"/>
              <a:t>Reports of family health issues:</a:t>
            </a:r>
          </a:p>
          <a:p>
            <a:r>
              <a:rPr lang="en-US" sz="4400" dirty="0"/>
              <a:t>None – 43 (59%)</a:t>
            </a:r>
            <a:endParaRPr lang="en-US" sz="4400" b="1" dirty="0"/>
          </a:p>
          <a:p>
            <a:r>
              <a:rPr lang="en-US" sz="4400" dirty="0"/>
              <a:t>Heart Disease – 14 (19%)</a:t>
            </a:r>
          </a:p>
          <a:p>
            <a:r>
              <a:rPr lang="en-US" sz="4400" dirty="0"/>
              <a:t>Diabetes – 13 (18%)</a:t>
            </a:r>
          </a:p>
          <a:p>
            <a:r>
              <a:rPr lang="en-US" sz="4400" dirty="0"/>
              <a:t>Cancer – 9 (12%)</a:t>
            </a:r>
          </a:p>
          <a:p>
            <a:r>
              <a:rPr lang="en-US" sz="4400" dirty="0"/>
              <a:t>Asthma/Stroke – 1 </a:t>
            </a:r>
          </a:p>
          <a:p>
            <a:pPr marL="0" indent="0">
              <a:buNone/>
            </a:pPr>
            <a:endParaRPr lang="en-US" sz="4400" dirty="0"/>
          </a:p>
          <a:p>
            <a:pPr marL="0" indent="0">
              <a:buNone/>
            </a:pPr>
            <a:r>
              <a:rPr lang="en-US" sz="4400" b="1" dirty="0"/>
              <a:t>Reports of individual health issues:</a:t>
            </a:r>
          </a:p>
          <a:p>
            <a:r>
              <a:rPr lang="en-US" sz="4400" dirty="0"/>
              <a:t>None – 58 (80%)</a:t>
            </a:r>
          </a:p>
          <a:p>
            <a:r>
              <a:rPr lang="en-US" sz="4400" dirty="0"/>
              <a:t>Reports of current health issue – 15 (20%)</a:t>
            </a:r>
          </a:p>
          <a:p>
            <a:pPr marL="0" indent="0">
              <a:buNone/>
            </a:pPr>
            <a:endParaRPr lang="en-US" sz="3400" dirty="0"/>
          </a:p>
          <a:p>
            <a:endParaRPr lang="en-US" dirty="0"/>
          </a:p>
          <a:p>
            <a:pPr marL="0" indent="0">
              <a:buNone/>
            </a:pPr>
            <a:endParaRPr lang="en-US" dirty="0"/>
          </a:p>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170FFFC2-0D14-8595-6F37-A3FD4E88C681}"/>
              </a:ext>
            </a:extLst>
          </p:cNvPr>
          <p:cNvSpPr txBox="1"/>
          <p:nvPr/>
        </p:nvSpPr>
        <p:spPr>
          <a:xfrm>
            <a:off x="4063011" y="1715236"/>
            <a:ext cx="3870754" cy="4893647"/>
          </a:xfrm>
          <a:prstGeom prst="rect">
            <a:avLst/>
          </a:prstGeom>
          <a:noFill/>
        </p:spPr>
        <p:txBody>
          <a:bodyPr wrap="square" lIns="91440" tIns="45720" rIns="91440" bIns="45720" anchor="t">
            <a:spAutoFit/>
          </a:bodyPr>
          <a:lstStyle/>
          <a:p>
            <a:pPr marL="0" indent="0">
              <a:buNone/>
            </a:pPr>
            <a:r>
              <a:rPr lang="en-US" sz="2400" b="1" dirty="0"/>
              <a:t>Working status:</a:t>
            </a:r>
          </a:p>
          <a:p>
            <a:pPr marL="342900" indent="-342900">
              <a:buFont typeface="Arial" panose="020B0604020202020204" pitchFamily="34" charset="0"/>
              <a:buChar char="•"/>
            </a:pPr>
            <a:r>
              <a:rPr lang="en-US" sz="2400" dirty="0"/>
              <a:t>Working, on campus – 26 (36%)</a:t>
            </a:r>
          </a:p>
          <a:p>
            <a:pPr marL="342900" indent="-342900">
              <a:buFont typeface="Arial" panose="020B0604020202020204" pitchFamily="34" charset="0"/>
              <a:buChar char="•"/>
            </a:pPr>
            <a:r>
              <a:rPr lang="en-US" sz="2400" dirty="0"/>
              <a:t>Working, off campus – 32 (44%)</a:t>
            </a:r>
          </a:p>
          <a:p>
            <a:pPr marL="342900" indent="-342900">
              <a:buFont typeface="Arial" panose="020B0604020202020204" pitchFamily="34" charset="0"/>
              <a:buChar char="•"/>
            </a:pPr>
            <a:r>
              <a:rPr lang="en-US" sz="2400" dirty="0"/>
              <a:t>Not working – 24 (33%)</a:t>
            </a:r>
          </a:p>
          <a:p>
            <a:endParaRPr lang="en-US" sz="2400" dirty="0"/>
          </a:p>
          <a:p>
            <a:pPr marL="0" indent="0">
              <a:buNone/>
            </a:pPr>
            <a:r>
              <a:rPr lang="en-US" sz="2400" b="1" dirty="0"/>
              <a:t>Nicotine:</a:t>
            </a:r>
          </a:p>
          <a:p>
            <a:pPr marL="342900" indent="-342900">
              <a:buFont typeface="Arial" panose="020B0604020202020204" pitchFamily="34" charset="0"/>
              <a:buChar char="•"/>
            </a:pPr>
            <a:r>
              <a:rPr lang="en-US" sz="2400" dirty="0"/>
              <a:t>Never – 58 (80%)</a:t>
            </a:r>
          </a:p>
          <a:p>
            <a:pPr marL="342900" indent="-342900">
              <a:buFont typeface="Arial" panose="020B0604020202020204" pitchFamily="34" charset="0"/>
              <a:buChar char="•"/>
            </a:pPr>
            <a:r>
              <a:rPr lang="en-US" sz="2400" dirty="0"/>
              <a:t>&lt;2x/week – 8 (9%)</a:t>
            </a:r>
          </a:p>
          <a:p>
            <a:pPr marL="342900" indent="-342900">
              <a:buFont typeface="Arial" panose="020B0604020202020204" pitchFamily="34" charset="0"/>
              <a:buChar char="•"/>
            </a:pPr>
            <a:r>
              <a:rPr lang="en-US" sz="2400" dirty="0"/>
              <a:t>1x/day – 2 (3%)</a:t>
            </a:r>
          </a:p>
          <a:p>
            <a:pPr marL="342900" indent="-342900">
              <a:buFont typeface="Arial" panose="020B0604020202020204" pitchFamily="34" charset="0"/>
              <a:buChar char="•"/>
            </a:pPr>
            <a:r>
              <a:rPr lang="en-US" sz="2400" dirty="0"/>
              <a:t>Throughout the day – 4 (5%)</a:t>
            </a:r>
          </a:p>
        </p:txBody>
      </p:sp>
    </p:spTree>
    <p:extLst>
      <p:ext uri="{BB962C8B-B14F-4D97-AF65-F5344CB8AC3E}">
        <p14:creationId xmlns:p14="http://schemas.microsoft.com/office/powerpoint/2010/main" val="2791256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91FB5F-66F6-0C04-D703-D98D729B1CF6}"/>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4600" kern="1200">
                <a:solidFill>
                  <a:schemeClr val="tx1"/>
                </a:solidFill>
                <a:latin typeface="+mj-lt"/>
                <a:ea typeface="+mj-ea"/>
                <a:cs typeface="+mj-cs"/>
              </a:rPr>
              <a:t>Activity and related health behaviors</a:t>
            </a:r>
          </a:p>
        </p:txBody>
      </p:sp>
      <p:pic>
        <p:nvPicPr>
          <p:cNvPr id="2050" name="Picture 2" descr="FPU Ravens (@FPUathletics) / X">
            <a:extLst>
              <a:ext uri="{FF2B5EF4-FFF2-40B4-BE49-F238E27FC236}">
                <a16:creationId xmlns:a16="http://schemas.microsoft.com/office/drawing/2014/main" id="{52BACF57-89CD-EB77-BDA5-C1CA81B914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0936" y="699516"/>
            <a:ext cx="5458968" cy="5458968"/>
          </a:xfrm>
          <a:prstGeom prst="rect">
            <a:avLst/>
          </a:prstGeom>
          <a:noFill/>
          <a:extLst>
            <a:ext uri="{909E8E84-426E-40DD-AFC4-6F175D3DCCD1}">
              <a14:hiddenFill xmlns:a14="http://schemas.microsoft.com/office/drawing/2010/main">
                <a:solidFill>
                  <a:srgbClr val="FFFFFF"/>
                </a:solidFill>
              </a14:hiddenFill>
            </a:ext>
          </a:extLst>
        </p:spPr>
      </p:pic>
      <p:sp>
        <p:nvSpPr>
          <p:cNvPr id="2057"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60B78F-B087-F46C-33D9-085D33E1F1B2}"/>
              </a:ext>
            </a:extLst>
          </p:cNvPr>
          <p:cNvSpPr>
            <a:spLocks noGrp="1"/>
          </p:cNvSpPr>
          <p:nvPr>
            <p:ph sz="half" idx="1"/>
          </p:nvPr>
        </p:nvSpPr>
        <p:spPr>
          <a:xfrm>
            <a:off x="6739128" y="2664886"/>
            <a:ext cx="4818888" cy="3550789"/>
          </a:xfrm>
        </p:spPr>
        <p:txBody>
          <a:bodyPr vert="horz" lIns="91440" tIns="45720" rIns="91440" bIns="45720" rtlCol="0" anchor="t">
            <a:normAutofit fontScale="92500" lnSpcReduction="10000"/>
          </a:bodyPr>
          <a:lstStyle/>
          <a:p>
            <a:pPr marL="0" indent="0">
              <a:buNone/>
            </a:pPr>
            <a:r>
              <a:rPr lang="en-US" sz="2400" b="1" dirty="0"/>
              <a:t>Activity level:</a:t>
            </a:r>
          </a:p>
          <a:p>
            <a:r>
              <a:rPr lang="en-US" sz="2400" dirty="0"/>
              <a:t>Sedentary – 1 </a:t>
            </a:r>
          </a:p>
          <a:p>
            <a:r>
              <a:rPr lang="en-US" sz="2400" dirty="0"/>
              <a:t>Some – 12 (16%)</a:t>
            </a:r>
          </a:p>
          <a:p>
            <a:r>
              <a:rPr lang="en-US" sz="2400" dirty="0"/>
              <a:t>Moderate – 23 (32%)</a:t>
            </a:r>
          </a:p>
          <a:p>
            <a:r>
              <a:rPr lang="en-US" sz="2400" dirty="0"/>
              <a:t>Vigorous – 36 (49%)</a:t>
            </a:r>
          </a:p>
          <a:p>
            <a:endParaRPr lang="en-US" sz="2400" dirty="0"/>
          </a:p>
          <a:p>
            <a:pPr marL="0" indent="0">
              <a:buNone/>
            </a:pPr>
            <a:r>
              <a:rPr lang="en-US" sz="2400" b="1" dirty="0"/>
              <a:t>Athletics:</a:t>
            </a:r>
          </a:p>
          <a:p>
            <a:r>
              <a:rPr lang="en-US" sz="2400" dirty="0"/>
              <a:t>Athlete – 44 (60%)</a:t>
            </a:r>
          </a:p>
          <a:p>
            <a:r>
              <a:rPr lang="en-US" sz="2400" dirty="0"/>
              <a:t>Non-athlete – 29 (40%)</a:t>
            </a:r>
          </a:p>
          <a:p>
            <a:pPr marL="0"/>
            <a:endParaRPr lang="en-US" sz="1900" dirty="0"/>
          </a:p>
          <a:p>
            <a:pPr marL="0"/>
            <a:endParaRPr lang="en-US" sz="1900" dirty="0"/>
          </a:p>
        </p:txBody>
      </p:sp>
    </p:spTree>
    <p:extLst>
      <p:ext uri="{BB962C8B-B14F-4D97-AF65-F5344CB8AC3E}">
        <p14:creationId xmlns:p14="http://schemas.microsoft.com/office/powerpoint/2010/main" val="2297299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129F2F-C1C0-EE43-D1E1-2E687F4ED0E6}"/>
              </a:ext>
            </a:extLst>
          </p:cNvPr>
          <p:cNvSpPr>
            <a:spLocks noGrp="1"/>
          </p:cNvSpPr>
          <p:nvPr>
            <p:ph type="title"/>
          </p:nvPr>
        </p:nvSpPr>
        <p:spPr>
          <a:xfrm>
            <a:off x="838200" y="365125"/>
            <a:ext cx="10515600" cy="1325563"/>
          </a:xfrm>
        </p:spPr>
        <p:txBody>
          <a:bodyPr>
            <a:normAutofit/>
          </a:bodyPr>
          <a:lstStyle/>
          <a:p>
            <a:pPr algn="ctr"/>
            <a:r>
              <a:rPr lang="en-US"/>
              <a:t>Diet and food behavior</a:t>
            </a:r>
          </a:p>
        </p:txBody>
      </p:sp>
      <p:sp>
        <p:nvSpPr>
          <p:cNvPr id="3" name="Content Placeholder 2">
            <a:extLst>
              <a:ext uri="{FF2B5EF4-FFF2-40B4-BE49-F238E27FC236}">
                <a16:creationId xmlns:a16="http://schemas.microsoft.com/office/drawing/2014/main" id="{FCBA5F41-D0A5-B40F-C9CA-3EC98B0B68BD}"/>
              </a:ext>
            </a:extLst>
          </p:cNvPr>
          <p:cNvSpPr>
            <a:spLocks/>
          </p:cNvSpPr>
          <p:nvPr/>
        </p:nvSpPr>
        <p:spPr>
          <a:xfrm>
            <a:off x="1014682" y="1495051"/>
            <a:ext cx="4062003" cy="2581677"/>
          </a:xfrm>
          <a:prstGeom prst="rect">
            <a:avLst/>
          </a:prstGeom>
        </p:spPr>
        <p:txBody>
          <a:bodyPr lIns="91440" tIns="45720" rIns="91440" bIns="45720" anchor="t">
            <a:normAutofit/>
          </a:bodyPr>
          <a:lstStyle/>
          <a:p>
            <a:pPr defTabSz="704088">
              <a:spcAft>
                <a:spcPts val="600"/>
              </a:spcAft>
            </a:pPr>
            <a:r>
              <a:rPr lang="en-US" sz="2000" b="1" kern="1200" dirty="0">
                <a:solidFill>
                  <a:schemeClr val="tx1"/>
                </a:solidFill>
                <a:latin typeface="+mn-lt"/>
                <a:ea typeface="+mn-ea"/>
                <a:cs typeface="+mn-cs"/>
              </a:rPr>
              <a:t>Meal Plan:</a:t>
            </a:r>
            <a:endParaRPr lang="en-US">
              <a:ea typeface="+mn-ea"/>
              <a:cs typeface="+mn-cs"/>
            </a:endParaRPr>
          </a:p>
          <a:p>
            <a:pPr defTabSz="704088">
              <a:spcAft>
                <a:spcPts val="600"/>
              </a:spcAft>
              <a:buFontTx/>
              <a:buChar char="-"/>
            </a:pPr>
            <a:r>
              <a:rPr lang="en-US" sz="2000" kern="1200" dirty="0">
                <a:solidFill>
                  <a:schemeClr val="tx1"/>
                </a:solidFill>
                <a:latin typeface="+mn-lt"/>
                <a:ea typeface="+mn-ea"/>
                <a:cs typeface="+mn-cs"/>
              </a:rPr>
              <a:t>None: 22</a:t>
            </a:r>
          </a:p>
          <a:p>
            <a:pPr defTabSz="704088">
              <a:spcAft>
                <a:spcPts val="600"/>
              </a:spcAft>
              <a:buFontTx/>
              <a:buChar char="-"/>
            </a:pPr>
            <a:r>
              <a:rPr lang="en-US" sz="2000" kern="1200" dirty="0">
                <a:solidFill>
                  <a:schemeClr val="tx1"/>
                </a:solidFill>
                <a:latin typeface="+mn-lt"/>
                <a:ea typeface="+mn-ea"/>
                <a:cs typeface="+mn-cs"/>
              </a:rPr>
              <a:t>75 block: 15</a:t>
            </a:r>
          </a:p>
          <a:p>
            <a:pPr defTabSz="704088">
              <a:spcAft>
                <a:spcPts val="600"/>
              </a:spcAft>
              <a:buFontTx/>
              <a:buChar char="-"/>
            </a:pPr>
            <a:r>
              <a:rPr lang="en-US" sz="2000" kern="1200" dirty="0">
                <a:solidFill>
                  <a:schemeClr val="tx1"/>
                </a:solidFill>
                <a:latin typeface="+mn-lt"/>
                <a:ea typeface="+mn-ea"/>
                <a:cs typeface="+mn-cs"/>
              </a:rPr>
              <a:t>15 meals/week: 7</a:t>
            </a:r>
          </a:p>
          <a:p>
            <a:pPr defTabSz="704088">
              <a:spcAft>
                <a:spcPts val="600"/>
              </a:spcAft>
              <a:buFontTx/>
              <a:buChar char="-"/>
            </a:pPr>
            <a:r>
              <a:rPr lang="en-US" sz="2000" kern="1200" dirty="0">
                <a:solidFill>
                  <a:schemeClr val="tx1"/>
                </a:solidFill>
                <a:latin typeface="+mn-lt"/>
                <a:ea typeface="+mn-ea"/>
                <a:cs typeface="+mn-cs"/>
              </a:rPr>
              <a:t>125 block: 6</a:t>
            </a:r>
          </a:p>
          <a:p>
            <a:pPr defTabSz="704088">
              <a:spcAft>
                <a:spcPts val="600"/>
              </a:spcAft>
              <a:buFontTx/>
              <a:buChar char="-"/>
            </a:pPr>
            <a:r>
              <a:rPr lang="en-US" sz="2000" kern="1200" dirty="0">
                <a:solidFill>
                  <a:schemeClr val="tx1"/>
                </a:solidFill>
                <a:latin typeface="+mn-lt"/>
                <a:ea typeface="+mn-ea"/>
                <a:cs typeface="+mn-cs"/>
              </a:rPr>
              <a:t>All access: </a:t>
            </a:r>
            <a:r>
              <a:rPr lang="en-US" sz="2000" dirty="0"/>
              <a:t>23</a:t>
            </a:r>
          </a:p>
        </p:txBody>
      </p:sp>
      <p:sp>
        <p:nvSpPr>
          <p:cNvPr id="4" name="TextBox 3">
            <a:extLst>
              <a:ext uri="{FF2B5EF4-FFF2-40B4-BE49-F238E27FC236}">
                <a16:creationId xmlns:a16="http://schemas.microsoft.com/office/drawing/2014/main" id="{C0EC3195-3584-2BFB-F754-FC17AE6E3F87}"/>
              </a:ext>
            </a:extLst>
          </p:cNvPr>
          <p:cNvSpPr txBox="1"/>
          <p:nvPr/>
        </p:nvSpPr>
        <p:spPr>
          <a:xfrm>
            <a:off x="6448219" y="1495051"/>
            <a:ext cx="4062002" cy="5593519"/>
          </a:xfrm>
          <a:prstGeom prst="rect">
            <a:avLst/>
          </a:prstGeom>
          <a:noFill/>
        </p:spPr>
        <p:txBody>
          <a:bodyPr wrap="square" lIns="91440" tIns="45720" rIns="91440" bIns="45720" rtlCol="0" anchor="t">
            <a:spAutoFit/>
          </a:bodyPr>
          <a:lstStyle/>
          <a:p>
            <a:pPr defTabSz="704088">
              <a:spcAft>
                <a:spcPts val="600"/>
              </a:spcAft>
            </a:pPr>
            <a:r>
              <a:rPr lang="en-US" b="1" kern="1200" dirty="0">
                <a:solidFill>
                  <a:schemeClr val="tx1"/>
                </a:solidFill>
                <a:latin typeface="+mn-lt"/>
                <a:ea typeface="+mn-ea"/>
                <a:cs typeface="+mn-cs"/>
              </a:rPr>
              <a:t>Appetite on campus vs. at home:</a:t>
            </a:r>
          </a:p>
          <a:p>
            <a:pPr marL="263525" indent="-263525" defTabSz="704088">
              <a:spcAft>
                <a:spcPts val="600"/>
              </a:spcAft>
              <a:buFontTx/>
              <a:buChar char="-"/>
            </a:pPr>
            <a:r>
              <a:rPr lang="en-US" dirty="0"/>
              <a:t>35</a:t>
            </a:r>
            <a:r>
              <a:rPr lang="en-US" kern="1200" dirty="0">
                <a:latin typeface="+mn-lt"/>
                <a:ea typeface="+mn-ea"/>
                <a:cs typeface="+mn-cs"/>
              </a:rPr>
              <a:t> </a:t>
            </a:r>
            <a:r>
              <a:rPr lang="en-US" dirty="0"/>
              <a:t>(47%) reported</a:t>
            </a:r>
            <a:r>
              <a:rPr lang="en-US" kern="1200" dirty="0">
                <a:latin typeface="+mn-lt"/>
                <a:ea typeface="+mn-ea"/>
                <a:cs typeface="+mn-cs"/>
              </a:rPr>
              <a:t> “sometimes” or “little to no” appetite while on campus</a:t>
            </a:r>
            <a:endParaRPr lang="en-US" kern="1200" dirty="0">
              <a:latin typeface="+mn-lt"/>
            </a:endParaRPr>
          </a:p>
          <a:p>
            <a:pPr defTabSz="704088">
              <a:spcAft>
                <a:spcPts val="600"/>
              </a:spcAft>
            </a:pPr>
            <a:endParaRPr lang="en-US" b="1" kern="1200" dirty="0">
              <a:solidFill>
                <a:schemeClr val="tx1"/>
              </a:solidFill>
              <a:latin typeface="+mn-lt"/>
              <a:ea typeface="+mn-ea"/>
              <a:cs typeface="+mn-cs"/>
            </a:endParaRPr>
          </a:p>
          <a:p>
            <a:pPr defTabSz="704088">
              <a:spcAft>
                <a:spcPts val="600"/>
              </a:spcAft>
            </a:pPr>
            <a:r>
              <a:rPr lang="en-US" b="1" kern="1200" dirty="0">
                <a:latin typeface="+mn-lt"/>
                <a:ea typeface="+mn-ea"/>
                <a:cs typeface="+mn-cs"/>
              </a:rPr>
              <a:t>Quality </a:t>
            </a:r>
            <a:r>
              <a:rPr lang="en-US" b="1" dirty="0"/>
              <a:t>of food on</a:t>
            </a:r>
            <a:r>
              <a:rPr lang="en-US" b="1" kern="1200" dirty="0">
                <a:latin typeface="+mn-lt"/>
                <a:ea typeface="+mn-ea"/>
                <a:cs typeface="+mn-cs"/>
              </a:rPr>
              <a:t> campus:</a:t>
            </a:r>
            <a:endParaRPr lang="en-US" b="1" kern="1200" dirty="0">
              <a:latin typeface="+mn-lt"/>
            </a:endParaRPr>
          </a:p>
          <a:p>
            <a:pPr marL="263525" indent="-263525" defTabSz="704088">
              <a:spcAft>
                <a:spcPts val="600"/>
              </a:spcAft>
              <a:buFontTx/>
              <a:buChar char="-"/>
            </a:pPr>
            <a:r>
              <a:rPr lang="en-US" dirty="0"/>
              <a:t>83% of respondents (n=61)</a:t>
            </a:r>
            <a:r>
              <a:rPr lang="en-US" kern="1200" dirty="0">
                <a:latin typeface="+mn-lt"/>
                <a:ea typeface="+mn-ea"/>
                <a:cs typeface="+mn-cs"/>
              </a:rPr>
              <a:t> said the quality of food on campus is “fair” </a:t>
            </a:r>
            <a:r>
              <a:rPr lang="en-US" dirty="0"/>
              <a:t>or </a:t>
            </a:r>
            <a:r>
              <a:rPr lang="en-US" kern="1200" dirty="0">
                <a:latin typeface="+mn-lt"/>
                <a:ea typeface="+mn-ea"/>
                <a:cs typeface="+mn-cs"/>
              </a:rPr>
              <a:t> “poor”</a:t>
            </a:r>
            <a:endParaRPr lang="en-US" kern="1200" dirty="0">
              <a:latin typeface="+mn-lt"/>
            </a:endParaRPr>
          </a:p>
          <a:p>
            <a:pPr marL="263525" indent="-263525" defTabSz="704088">
              <a:spcAft>
                <a:spcPts val="600"/>
              </a:spcAft>
              <a:buFontTx/>
              <a:buChar char="-"/>
            </a:pPr>
            <a:endParaRPr lang="en-US" kern="1200" dirty="0">
              <a:solidFill>
                <a:schemeClr val="tx1"/>
              </a:solidFill>
              <a:latin typeface="+mn-lt"/>
            </a:endParaRPr>
          </a:p>
          <a:p>
            <a:pPr defTabSz="704088">
              <a:spcAft>
                <a:spcPts val="600"/>
              </a:spcAft>
            </a:pPr>
            <a:r>
              <a:rPr lang="en-US" b="1" kern="1200" dirty="0">
                <a:solidFill>
                  <a:schemeClr val="tx1"/>
                </a:solidFill>
                <a:latin typeface="+mn-lt"/>
                <a:ea typeface="+mn-ea"/>
                <a:cs typeface="+mn-cs"/>
              </a:rPr>
              <a:t>Enough food on campus:</a:t>
            </a:r>
          </a:p>
          <a:p>
            <a:pPr defTabSz="704088">
              <a:spcAft>
                <a:spcPts val="600"/>
              </a:spcAft>
            </a:pPr>
            <a:r>
              <a:rPr lang="en-US" kern="1200" dirty="0">
                <a:latin typeface="+mn-lt"/>
                <a:ea typeface="+mn-ea"/>
                <a:cs typeface="+mn-cs"/>
              </a:rPr>
              <a:t>- </a:t>
            </a:r>
            <a:r>
              <a:rPr lang="en-US" dirty="0"/>
              <a:t>When students were asked if they had access to enough food, </a:t>
            </a:r>
            <a:r>
              <a:rPr lang="en-US" kern="1200" dirty="0">
                <a:latin typeface="+mn-lt"/>
                <a:ea typeface="+mn-ea"/>
                <a:cs typeface="+mn-cs"/>
              </a:rPr>
              <a:t>17 </a:t>
            </a:r>
            <a:r>
              <a:rPr lang="en-US" dirty="0"/>
              <a:t>(23%) </a:t>
            </a:r>
            <a:r>
              <a:rPr lang="en-US" kern="1200" dirty="0">
                <a:latin typeface="+mn-lt"/>
                <a:ea typeface="+mn-ea"/>
                <a:cs typeface="+mn-cs"/>
              </a:rPr>
              <a:t>reported “</a:t>
            </a:r>
            <a:r>
              <a:rPr lang="en-US" dirty="0"/>
              <a:t>sometimes</a:t>
            </a:r>
            <a:r>
              <a:rPr lang="en-US" kern="1200" dirty="0">
                <a:latin typeface="+mn-lt"/>
                <a:ea typeface="+mn-ea"/>
                <a:cs typeface="+mn-cs"/>
              </a:rPr>
              <a:t>” </a:t>
            </a:r>
            <a:r>
              <a:rPr lang="en-US" dirty="0"/>
              <a:t>or  </a:t>
            </a:r>
            <a:r>
              <a:rPr lang="en-US" kern="1200" dirty="0">
                <a:latin typeface="+mn-lt"/>
                <a:ea typeface="+mn-ea"/>
                <a:cs typeface="+mn-cs"/>
              </a:rPr>
              <a:t>“that they require more food to meet their needs”</a:t>
            </a:r>
            <a:endParaRPr lang="en-US" kern="1200" dirty="0">
              <a:latin typeface="+mn-lt"/>
            </a:endParaRPr>
          </a:p>
          <a:p>
            <a:pPr marL="263525" indent="-263525" defTabSz="704088">
              <a:spcAft>
                <a:spcPts val="600"/>
              </a:spcAft>
              <a:buFontTx/>
              <a:buChar char="-"/>
            </a:pPr>
            <a:endParaRPr lang="en-US" sz="1848" kern="1200" dirty="0">
              <a:solidFill>
                <a:schemeClr val="tx1"/>
              </a:solidFill>
              <a:latin typeface="+mn-lt"/>
            </a:endParaRPr>
          </a:p>
          <a:p>
            <a:pPr>
              <a:spcAft>
                <a:spcPts val="600"/>
              </a:spcAft>
            </a:pPr>
            <a:endParaRPr lang="en-US" sz="2400" dirty="0"/>
          </a:p>
        </p:txBody>
      </p:sp>
      <p:sp>
        <p:nvSpPr>
          <p:cNvPr id="6" name="TextBox 5">
            <a:extLst>
              <a:ext uri="{FF2B5EF4-FFF2-40B4-BE49-F238E27FC236}">
                <a16:creationId xmlns:a16="http://schemas.microsoft.com/office/drawing/2014/main" id="{EF03D7E7-A649-311B-CCB9-F7E76FA159C2}"/>
              </a:ext>
            </a:extLst>
          </p:cNvPr>
          <p:cNvSpPr txBox="1"/>
          <p:nvPr/>
        </p:nvSpPr>
        <p:spPr>
          <a:xfrm>
            <a:off x="531989" y="4189117"/>
            <a:ext cx="4695976" cy="1785104"/>
          </a:xfrm>
          <a:prstGeom prst="rect">
            <a:avLst/>
          </a:prstGeom>
          <a:noFill/>
        </p:spPr>
        <p:txBody>
          <a:bodyPr wrap="square" lIns="91440" tIns="45720" rIns="91440" bIns="45720" anchor="t">
            <a:spAutoFit/>
          </a:bodyPr>
          <a:lstStyle/>
          <a:p>
            <a:pPr defTabSz="704088">
              <a:spcAft>
                <a:spcPts val="600"/>
              </a:spcAft>
            </a:pPr>
            <a:r>
              <a:rPr lang="en-US" sz="2000" b="1" dirty="0"/>
              <a:t> Quality of diet </a:t>
            </a:r>
            <a:r>
              <a:rPr lang="en-US" sz="2000" b="1" kern="1200" dirty="0">
                <a:latin typeface="+mn-lt"/>
                <a:ea typeface="+mn-ea"/>
                <a:cs typeface="+mn-cs"/>
              </a:rPr>
              <a:t>on campus vs. at home:</a:t>
            </a:r>
          </a:p>
          <a:p>
            <a:pPr marL="263525" indent="-263525" defTabSz="704088">
              <a:spcAft>
                <a:spcPts val="600"/>
              </a:spcAft>
              <a:buFontTx/>
              <a:buChar char="-"/>
            </a:pPr>
            <a:r>
              <a:rPr lang="en-US" sz="2000" dirty="0"/>
              <a:t>Only 44% said </a:t>
            </a:r>
            <a:r>
              <a:rPr lang="en-US" sz="2000" kern="1200" dirty="0">
                <a:latin typeface="+mn-lt"/>
                <a:ea typeface="+mn-ea"/>
                <a:cs typeface="+mn-cs"/>
              </a:rPr>
              <a:t>their diet on campus was “good” </a:t>
            </a:r>
            <a:r>
              <a:rPr lang="en-US" sz="2000" dirty="0"/>
              <a:t>or </a:t>
            </a:r>
            <a:r>
              <a:rPr lang="en-US" sz="2000" kern="1200" dirty="0">
                <a:latin typeface="+mn-lt"/>
                <a:ea typeface="+mn-ea"/>
                <a:cs typeface="+mn-cs"/>
              </a:rPr>
              <a:t>”excellent”</a:t>
            </a:r>
            <a:endParaRPr lang="en-US" sz="2000" kern="1200" dirty="0">
              <a:latin typeface="+mn-lt"/>
            </a:endParaRPr>
          </a:p>
          <a:p>
            <a:pPr marL="263525" indent="-263525" defTabSz="704088">
              <a:spcAft>
                <a:spcPts val="600"/>
              </a:spcAft>
              <a:buFontTx/>
              <a:buChar char="-"/>
            </a:pPr>
            <a:r>
              <a:rPr lang="en-US" sz="2000" dirty="0"/>
              <a:t>90% said </a:t>
            </a:r>
            <a:r>
              <a:rPr lang="en-US" sz="2000" kern="1200" dirty="0">
                <a:latin typeface="+mn-lt"/>
                <a:ea typeface="+mn-ea"/>
                <a:cs typeface="+mn-cs"/>
              </a:rPr>
              <a:t>their diet at home was “good” </a:t>
            </a:r>
            <a:r>
              <a:rPr lang="en-US" sz="2000" dirty="0"/>
              <a:t>or </a:t>
            </a:r>
            <a:r>
              <a:rPr lang="en-US" sz="2000" kern="1200" dirty="0">
                <a:latin typeface="+mn-lt"/>
                <a:ea typeface="+mn-ea"/>
                <a:cs typeface="+mn-cs"/>
              </a:rPr>
              <a:t> “excellent”</a:t>
            </a:r>
            <a:endParaRPr lang="en-US" sz="2000" b="1" dirty="0"/>
          </a:p>
        </p:txBody>
      </p:sp>
    </p:spTree>
    <p:extLst>
      <p:ext uri="{BB962C8B-B14F-4D97-AF65-F5344CB8AC3E}">
        <p14:creationId xmlns:p14="http://schemas.microsoft.com/office/powerpoint/2010/main" val="1427967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ariety of fresh salads">
            <a:extLst>
              <a:ext uri="{FF2B5EF4-FFF2-40B4-BE49-F238E27FC236}">
                <a16:creationId xmlns:a16="http://schemas.microsoft.com/office/drawing/2014/main" id="{466CAEB6-59C6-1385-FB4E-68F14B8C18DF}"/>
              </a:ext>
            </a:extLst>
          </p:cNvPr>
          <p:cNvPicPr>
            <a:picLocks noChangeAspect="1"/>
          </p:cNvPicPr>
          <p:nvPr/>
        </p:nvPicPr>
        <p:blipFill rotWithShape="1">
          <a:blip r:embed="rId2"/>
          <a:srcRect t="12441" b="3289"/>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EAE7DF5-CBA5-B2DC-8E58-99A253243C20}"/>
              </a:ext>
            </a:extLst>
          </p:cNvPr>
          <p:cNvSpPr>
            <a:spLocks noGrp="1"/>
          </p:cNvSpPr>
          <p:nvPr>
            <p:ph type="title"/>
          </p:nvPr>
        </p:nvSpPr>
        <p:spPr>
          <a:xfrm>
            <a:off x="1032206" y="617512"/>
            <a:ext cx="4775162" cy="1339382"/>
          </a:xfrm>
        </p:spPr>
        <p:txBody>
          <a:bodyPr>
            <a:normAutofit/>
          </a:bodyPr>
          <a:lstStyle/>
          <a:p>
            <a:pPr algn="ctr"/>
            <a:r>
              <a:rPr lang="en-US" sz="3600"/>
              <a:t>Diet and food behavior</a:t>
            </a: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270867-C252-61D2-2118-BD15D73367BE}"/>
              </a:ext>
            </a:extLst>
          </p:cNvPr>
          <p:cNvSpPr>
            <a:spLocks noGrp="1"/>
          </p:cNvSpPr>
          <p:nvPr>
            <p:ph idx="1"/>
          </p:nvPr>
        </p:nvSpPr>
        <p:spPr>
          <a:xfrm>
            <a:off x="1032437" y="1527523"/>
            <a:ext cx="4923490" cy="4056634"/>
          </a:xfrm>
        </p:spPr>
        <p:txBody>
          <a:bodyPr anchor="ctr">
            <a:normAutofit/>
          </a:bodyPr>
          <a:lstStyle/>
          <a:p>
            <a:pPr marL="0" indent="0">
              <a:buNone/>
            </a:pPr>
            <a:r>
              <a:rPr lang="en-US" sz="2000" b="1" dirty="0"/>
              <a:t>Out of 73 respondents:</a:t>
            </a:r>
          </a:p>
          <a:p>
            <a:r>
              <a:rPr lang="en-US" sz="2000" dirty="0"/>
              <a:t>42 (58%) reported good or excellent ability to access food on campus</a:t>
            </a:r>
          </a:p>
          <a:p>
            <a:r>
              <a:rPr lang="en-US" sz="2000" dirty="0"/>
              <a:t>Only 25% of students surveyed indicated that they “never” skip meals</a:t>
            </a:r>
          </a:p>
          <a:p>
            <a:pPr lvl="1"/>
            <a:r>
              <a:rPr lang="en-US" sz="2000" dirty="0"/>
              <a:t>Most skipped meal = breakfast</a:t>
            </a:r>
          </a:p>
          <a:p>
            <a:pPr lvl="1"/>
            <a:r>
              <a:rPr lang="en-US" sz="2000" dirty="0"/>
              <a:t>Dinner was reported to be the least skipped meal</a:t>
            </a:r>
          </a:p>
          <a:p>
            <a:r>
              <a:rPr lang="en-US" sz="2000" dirty="0"/>
              <a:t>14 (19%) consume at least one caffeinated beverage a day</a:t>
            </a:r>
          </a:p>
          <a:p>
            <a:pPr lvl="1"/>
            <a:endParaRPr lang="en-US" sz="1700" dirty="0"/>
          </a:p>
        </p:txBody>
      </p:sp>
    </p:spTree>
    <p:extLst>
      <p:ext uri="{BB962C8B-B14F-4D97-AF65-F5344CB8AC3E}">
        <p14:creationId xmlns:p14="http://schemas.microsoft.com/office/powerpoint/2010/main" val="1201338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to Tell the Difference Between Fruits and Vegetables">
            <a:extLst>
              <a:ext uri="{FF2B5EF4-FFF2-40B4-BE49-F238E27FC236}">
                <a16:creationId xmlns:a16="http://schemas.microsoft.com/office/drawing/2014/main" id="{A7BB0E69-0B31-3B0D-464E-973F013DF53A}"/>
              </a:ext>
            </a:extLst>
          </p:cNvPr>
          <p:cNvPicPr>
            <a:picLocks noChangeAspect="1" noChangeArrowheads="1"/>
          </p:cNvPicPr>
          <p:nvPr/>
        </p:nvPicPr>
        <p:blipFill rotWithShape="1">
          <a:blip r:embed="rId3">
            <a:alphaModFix amt="22000"/>
            <a:extLst>
              <a:ext uri="{28A0092B-C50C-407E-A947-70E740481C1C}">
                <a14:useLocalDpi xmlns:a14="http://schemas.microsoft.com/office/drawing/2010/main" val="0"/>
              </a:ext>
            </a:extLst>
          </a:blip>
          <a:srcRect b="156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5751E6-B1EE-186E-F90A-841463A2D78D}"/>
              </a:ext>
            </a:extLst>
          </p:cNvPr>
          <p:cNvSpPr>
            <a:spLocks noGrp="1"/>
          </p:cNvSpPr>
          <p:nvPr>
            <p:ph type="title"/>
          </p:nvPr>
        </p:nvSpPr>
        <p:spPr/>
        <p:txBody>
          <a:bodyPr/>
          <a:lstStyle/>
          <a:p>
            <a:r>
              <a:rPr lang="en-US" b="1" dirty="0"/>
              <a:t>Student concerns and recommendations</a:t>
            </a:r>
          </a:p>
        </p:txBody>
      </p:sp>
      <p:sp>
        <p:nvSpPr>
          <p:cNvPr id="3" name="Content Placeholder 2">
            <a:extLst>
              <a:ext uri="{FF2B5EF4-FFF2-40B4-BE49-F238E27FC236}">
                <a16:creationId xmlns:a16="http://schemas.microsoft.com/office/drawing/2014/main" id="{BB56CB08-31CB-A7E5-C62F-3DC29DD0647A}"/>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sz="3200" b="1" dirty="0"/>
              <a:t>Top Concerns:</a:t>
            </a:r>
          </a:p>
          <a:p>
            <a:r>
              <a:rPr lang="en-US" sz="3200" b="1" dirty="0"/>
              <a:t>Limited variety</a:t>
            </a:r>
          </a:p>
          <a:p>
            <a:r>
              <a:rPr lang="en-US" sz="3200" b="1" dirty="0"/>
              <a:t>Outside food purchases costs</a:t>
            </a:r>
          </a:p>
          <a:p>
            <a:r>
              <a:rPr lang="en-US" sz="3200" b="1" dirty="0"/>
              <a:t>Limited access due to hours</a:t>
            </a:r>
          </a:p>
          <a:p>
            <a:r>
              <a:rPr lang="en-US" sz="3200" b="1" dirty="0"/>
              <a:t>Not enough fresh fruits and vegetables or protein being offered</a:t>
            </a:r>
          </a:p>
        </p:txBody>
      </p:sp>
      <p:sp>
        <p:nvSpPr>
          <p:cNvPr id="4" name="Content Placeholder 3">
            <a:extLst>
              <a:ext uri="{FF2B5EF4-FFF2-40B4-BE49-F238E27FC236}">
                <a16:creationId xmlns:a16="http://schemas.microsoft.com/office/drawing/2014/main" id="{18F1D57F-DA6B-A3C9-1FF9-55FFE22E2C45}"/>
              </a:ext>
            </a:extLst>
          </p:cNvPr>
          <p:cNvSpPr>
            <a:spLocks noGrp="1"/>
          </p:cNvSpPr>
          <p:nvPr>
            <p:ph sz="half" idx="2"/>
          </p:nvPr>
        </p:nvSpPr>
        <p:spPr/>
        <p:txBody>
          <a:bodyPr vert="horz" lIns="91440" tIns="45720" rIns="91440" bIns="45720" rtlCol="0" anchor="t">
            <a:normAutofit lnSpcReduction="10000"/>
          </a:bodyPr>
          <a:lstStyle/>
          <a:p>
            <a:pPr marL="0" indent="0">
              <a:buNone/>
            </a:pPr>
            <a:r>
              <a:rPr lang="en-US" sz="3200" b="1" dirty="0"/>
              <a:t>Top Recommendations:</a:t>
            </a:r>
          </a:p>
          <a:p>
            <a:r>
              <a:rPr lang="en-US" sz="3200" b="1" dirty="0"/>
              <a:t>Increase dining hall hours</a:t>
            </a:r>
          </a:p>
          <a:p>
            <a:r>
              <a:rPr lang="en-US" sz="3200" b="1" dirty="0"/>
              <a:t>Provide more variety</a:t>
            </a:r>
          </a:p>
          <a:p>
            <a:r>
              <a:rPr lang="en-US" sz="3200" b="1" dirty="0"/>
              <a:t>Provide healthier options and meal alternatives to improve the quality of food offerings</a:t>
            </a:r>
          </a:p>
        </p:txBody>
      </p:sp>
    </p:spTree>
    <p:extLst>
      <p:ext uri="{BB962C8B-B14F-4D97-AF65-F5344CB8AC3E}">
        <p14:creationId xmlns:p14="http://schemas.microsoft.com/office/powerpoint/2010/main" val="541982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1BC56-946F-F2C2-AE0C-741EF24BDDC7}"/>
              </a:ext>
            </a:extLst>
          </p:cNvPr>
          <p:cNvSpPr>
            <a:spLocks noGrp="1"/>
          </p:cNvSpPr>
          <p:nvPr>
            <p:ph type="title"/>
          </p:nvPr>
        </p:nvSpPr>
        <p:spPr>
          <a:xfrm>
            <a:off x="180638" y="185295"/>
            <a:ext cx="5539617" cy="612134"/>
          </a:xfrm>
        </p:spPr>
        <p:txBody>
          <a:bodyPr anchor="b">
            <a:normAutofit/>
          </a:bodyPr>
          <a:lstStyle/>
          <a:p>
            <a:r>
              <a:rPr lang="en-US" sz="3600" dirty="0"/>
              <a:t>Discussion &amp; conclusions</a:t>
            </a:r>
          </a:p>
        </p:txBody>
      </p:sp>
      <p:sp>
        <p:nvSpPr>
          <p:cNvPr id="410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27FE4E-FF8E-7247-6FCC-1369780386D2}"/>
              </a:ext>
            </a:extLst>
          </p:cNvPr>
          <p:cNvSpPr>
            <a:spLocks noGrp="1"/>
          </p:cNvSpPr>
          <p:nvPr>
            <p:ph idx="1"/>
          </p:nvPr>
        </p:nvSpPr>
        <p:spPr>
          <a:xfrm>
            <a:off x="180639" y="794206"/>
            <a:ext cx="5224103" cy="6035778"/>
          </a:xfrm>
          <a:solidFill>
            <a:schemeClr val="bg1"/>
          </a:solidFill>
        </p:spPr>
        <p:txBody>
          <a:bodyPr vert="horz" lIns="91440" tIns="45720" rIns="91440" bIns="45720" rtlCol="0" anchor="t">
            <a:noAutofit/>
          </a:bodyPr>
          <a:lstStyle/>
          <a:p>
            <a:r>
              <a:rPr lang="en-US" sz="2400" dirty="0"/>
              <a:t>Many students report issue of limited dining hall hours, although accessibility did not emerge as an overriding concern</a:t>
            </a:r>
          </a:p>
          <a:p>
            <a:r>
              <a:rPr lang="en-US" sz="2400" dirty="0"/>
              <a:t>More variety and access to healthy options would provide significant dietary improvement</a:t>
            </a:r>
          </a:p>
          <a:p>
            <a:r>
              <a:rPr lang="en-US" sz="2400" dirty="0"/>
              <a:t>Replicating more "homecooked" meals may improve student appetite, food intake and nutritional status</a:t>
            </a:r>
          </a:p>
          <a:p>
            <a:pPr marL="0" indent="0">
              <a:buNone/>
            </a:pPr>
            <a:r>
              <a:rPr lang="en-US" sz="2400" b="1" dirty="0"/>
              <a:t>Surprising Findings:</a:t>
            </a:r>
          </a:p>
          <a:p>
            <a:pPr marL="285750" indent="-285750"/>
            <a:r>
              <a:rPr lang="en-US" sz="2400" dirty="0"/>
              <a:t>Indicate sufficient overall access to food, yet have dining hall hour concerns </a:t>
            </a:r>
          </a:p>
          <a:p>
            <a:pPr marL="285750" indent="-285750"/>
            <a:r>
              <a:rPr lang="en-US" sz="2400" dirty="0"/>
              <a:t>Nicotine reports</a:t>
            </a:r>
            <a:endParaRPr lang="en-US" dirty="0"/>
          </a:p>
          <a:p>
            <a:pPr marL="0" indent="0">
              <a:buNone/>
            </a:pPr>
            <a:endParaRPr lang="en-US" sz="2400" dirty="0"/>
          </a:p>
          <a:p>
            <a:endParaRPr lang="en-US" sz="1500" dirty="0"/>
          </a:p>
          <a:p>
            <a:endParaRPr lang="en-US" sz="1500" dirty="0"/>
          </a:p>
          <a:p>
            <a:endParaRPr lang="en-US" sz="1500" dirty="0"/>
          </a:p>
        </p:txBody>
      </p:sp>
      <p:pic>
        <p:nvPicPr>
          <p:cNvPr id="4100" name="Picture 4" descr="Nothing Better Than A Home-Cooked Meal | Saveur">
            <a:extLst>
              <a:ext uri="{FF2B5EF4-FFF2-40B4-BE49-F238E27FC236}">
                <a16:creationId xmlns:a16="http://schemas.microsoft.com/office/drawing/2014/main" id="{8F348A31-C520-A5DD-B790-90F8E69FB5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14" r="18732"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401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0793B-274F-B987-23CA-191CC8A73852}"/>
              </a:ext>
            </a:extLst>
          </p:cNvPr>
          <p:cNvSpPr>
            <a:spLocks noGrp="1"/>
          </p:cNvSpPr>
          <p:nvPr>
            <p:ph type="title"/>
          </p:nvPr>
        </p:nvSpPr>
        <p:spPr>
          <a:xfrm>
            <a:off x="572493" y="-2387"/>
            <a:ext cx="11018520" cy="1434415"/>
          </a:xfrm>
        </p:spPr>
        <p:txBody>
          <a:bodyPr anchor="b">
            <a:normAutofit/>
          </a:bodyPr>
          <a:lstStyle/>
          <a:p>
            <a:r>
              <a:rPr lang="en-US" sz="5400"/>
              <a:t>Application and future directions </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E0B686-BD4D-33AF-E3F2-4976A26A5F14}"/>
              </a:ext>
            </a:extLst>
          </p:cNvPr>
          <p:cNvSpPr>
            <a:spLocks noGrp="1"/>
          </p:cNvSpPr>
          <p:nvPr>
            <p:ph idx="1"/>
          </p:nvPr>
        </p:nvSpPr>
        <p:spPr>
          <a:xfrm>
            <a:off x="157875" y="1707124"/>
            <a:ext cx="7520375" cy="4264848"/>
          </a:xfrm>
        </p:spPr>
        <p:txBody>
          <a:bodyPr vert="horz" lIns="91440" tIns="45720" rIns="91440" bIns="45720" rtlCol="0" anchor="t">
            <a:noAutofit/>
          </a:bodyPr>
          <a:lstStyle/>
          <a:p>
            <a:pPr marL="0" indent="0">
              <a:buNone/>
            </a:pPr>
            <a:r>
              <a:rPr lang="en-US" sz="2400" b="1" dirty="0"/>
              <a:t>Immediate application of these data:</a:t>
            </a:r>
          </a:p>
          <a:p>
            <a:r>
              <a:rPr lang="en-US" sz="2400" dirty="0"/>
              <a:t>We plan to share an executive summary of these findings with the institution to open a discussion of potential changes to improve the food environment for students on campus.</a:t>
            </a:r>
          </a:p>
          <a:p>
            <a:pPr marL="0" indent="0">
              <a:buNone/>
            </a:pPr>
            <a:r>
              <a:rPr lang="en-US" sz="2400" b="1" dirty="0"/>
              <a:t>Future research:</a:t>
            </a:r>
          </a:p>
          <a:p>
            <a:r>
              <a:rPr lang="en-US" sz="2400" dirty="0"/>
              <a:t>Study the differences in food behavior between students who have enrolled in BI235 (Human Health and Nutrition) and those who have not</a:t>
            </a:r>
          </a:p>
          <a:p>
            <a:r>
              <a:rPr lang="en-US" sz="2400" dirty="0"/>
              <a:t>Study food intake and behavior differences between athletic teams</a:t>
            </a:r>
          </a:p>
          <a:p>
            <a:r>
              <a:rPr lang="en-US" sz="2400" dirty="0"/>
              <a:t>Document interest in a non-academic course offering in food preparation and nutrition</a:t>
            </a:r>
          </a:p>
          <a:p>
            <a:endParaRPr lang="en-US" sz="1700" dirty="0"/>
          </a:p>
          <a:p>
            <a:endParaRPr lang="en-US" sz="1700" dirty="0"/>
          </a:p>
          <a:p>
            <a:pPr marL="0" indent="0">
              <a:buNone/>
            </a:pPr>
            <a:endParaRPr lang="en-US" sz="1700" dirty="0"/>
          </a:p>
        </p:txBody>
      </p:sp>
      <p:pic>
        <p:nvPicPr>
          <p:cNvPr id="4" name="Picture 3" descr="Stainless steel knife and fork on folded napkin on table">
            <a:extLst>
              <a:ext uri="{FF2B5EF4-FFF2-40B4-BE49-F238E27FC236}">
                <a16:creationId xmlns:a16="http://schemas.microsoft.com/office/drawing/2014/main" id="{A94C9498-2115-A507-0580-F9B5354321B8}"/>
              </a:ext>
            </a:extLst>
          </p:cNvPr>
          <p:cNvPicPr>
            <a:picLocks noChangeAspect="1"/>
          </p:cNvPicPr>
          <p:nvPr/>
        </p:nvPicPr>
        <p:blipFill rotWithShape="1">
          <a:blip r:embed="rId3"/>
          <a:srcRect l="25208" r="10576" b="2"/>
          <a:stretch/>
        </p:blipFill>
        <p:spPr>
          <a:xfrm>
            <a:off x="7675658" y="2093976"/>
            <a:ext cx="3941064" cy="4096512"/>
          </a:xfrm>
          <a:prstGeom prst="rect">
            <a:avLst/>
          </a:prstGeom>
        </p:spPr>
      </p:pic>
    </p:spTree>
    <p:extLst>
      <p:ext uri="{BB962C8B-B14F-4D97-AF65-F5344CB8AC3E}">
        <p14:creationId xmlns:p14="http://schemas.microsoft.com/office/powerpoint/2010/main" val="542005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fferent coloured question marks">
            <a:extLst>
              <a:ext uri="{FF2B5EF4-FFF2-40B4-BE49-F238E27FC236}">
                <a16:creationId xmlns:a16="http://schemas.microsoft.com/office/drawing/2014/main" id="{89903E8F-34E1-2E09-4AB9-5E45D2075EBF}"/>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85DA5F2-694B-E71B-DD51-239EFC79FEC6}"/>
              </a:ext>
            </a:extLst>
          </p:cNvPr>
          <p:cNvSpPr>
            <a:spLocks noGrp="1"/>
          </p:cNvSpPr>
          <p:nvPr>
            <p:ph type="title"/>
          </p:nvPr>
        </p:nvSpPr>
        <p:spPr>
          <a:xfrm>
            <a:off x="1524000" y="1122362"/>
            <a:ext cx="9144000" cy="3565752"/>
          </a:xfrm>
        </p:spPr>
        <p:txBody>
          <a:bodyPr vert="horz" lIns="91440" tIns="45720" rIns="91440" bIns="45720" rtlCol="0" anchor="b">
            <a:normAutofit/>
          </a:bodyPr>
          <a:lstStyle/>
          <a:p>
            <a:pPr algn="ctr"/>
            <a:r>
              <a:rPr lang="en-US" b="1" dirty="0">
                <a:solidFill>
                  <a:srgbClr val="FFFFFF"/>
                </a:solidFill>
              </a:rPr>
              <a:t>Thank you for listening!</a:t>
            </a:r>
            <a:br>
              <a:rPr lang="en-US" b="1" dirty="0">
                <a:solidFill>
                  <a:srgbClr val="FFFFFF"/>
                </a:solidFill>
              </a:rPr>
            </a:br>
            <a:br>
              <a:rPr lang="en-US" b="1" dirty="0">
                <a:solidFill>
                  <a:srgbClr val="FFFFFF"/>
                </a:solidFill>
              </a:rPr>
            </a:br>
            <a:r>
              <a:rPr lang="en-US" b="1" dirty="0">
                <a:solidFill>
                  <a:srgbClr val="FFFFFF"/>
                </a:solidFill>
              </a:rPr>
              <a:t>Questions?</a:t>
            </a:r>
          </a:p>
        </p:txBody>
      </p:sp>
    </p:spTree>
    <p:extLst>
      <p:ext uri="{BB962C8B-B14F-4D97-AF65-F5344CB8AC3E}">
        <p14:creationId xmlns:p14="http://schemas.microsoft.com/office/powerpoint/2010/main" val="207910472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DDA8-F6AD-0611-7741-3F5548E86598}"/>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EC5404EA-9078-0C40-F8F8-80B74125D3F1}"/>
              </a:ext>
            </a:extLst>
          </p:cNvPr>
          <p:cNvSpPr>
            <a:spLocks noGrp="1"/>
          </p:cNvSpPr>
          <p:nvPr>
            <p:ph idx="1"/>
          </p:nvPr>
        </p:nvSpPr>
        <p:spPr/>
        <p:txBody>
          <a:bodyPr>
            <a:normAutofit/>
          </a:bodyPr>
          <a:lstStyle/>
          <a:p>
            <a:pPr marL="914400" indent="-457200">
              <a:buNone/>
            </a:pPr>
            <a:r>
              <a:rPr lang="en-US" sz="1800" dirty="0">
                <a:effectLst/>
              </a:rPr>
              <a:t>McKibben, B., Wu, J., &amp; Abelson, S. (2023, August 3). </a:t>
            </a:r>
            <a:r>
              <a:rPr lang="en-US" sz="1800" i="1" dirty="0">
                <a:effectLst/>
              </a:rPr>
              <a:t>New Federal Data Confirm that College Students Face Significant-and Unacceptable-Basic Needs Insecurity</a:t>
            </a:r>
            <a:r>
              <a:rPr lang="en-US" sz="1800" dirty="0">
                <a:effectLst/>
              </a:rPr>
              <a:t>. The Hope Center. https://</a:t>
            </a:r>
            <a:r>
              <a:rPr lang="en-US" sz="1800" dirty="0" err="1">
                <a:effectLst/>
              </a:rPr>
              <a:t>hope.temple.edu</a:t>
            </a:r>
            <a:r>
              <a:rPr lang="en-US" sz="1800" dirty="0">
                <a:effectLst/>
              </a:rPr>
              <a:t>/</a:t>
            </a:r>
            <a:r>
              <a:rPr lang="en-US" sz="1800" dirty="0" err="1">
                <a:effectLst/>
              </a:rPr>
              <a:t>npsas</a:t>
            </a:r>
            <a:r>
              <a:rPr lang="en-US" sz="1800" dirty="0">
                <a:effectLst/>
              </a:rPr>
              <a:t> </a:t>
            </a:r>
          </a:p>
          <a:p>
            <a:pPr marL="914400" indent="-457200">
              <a:buNone/>
            </a:pPr>
            <a:r>
              <a:rPr lang="en-US" sz="1800" dirty="0">
                <a:effectLst/>
              </a:rPr>
              <a:t>Second Harvest Of Silicon Valley. (2023, December 21). </a:t>
            </a:r>
            <a:r>
              <a:rPr lang="en-US" sz="1800" i="1" dirty="0">
                <a:effectLst/>
              </a:rPr>
              <a:t>Top 6 Reasons Healthy Food is Important for Students in School </a:t>
            </a:r>
            <a:r>
              <a:rPr lang="en-US" sz="1800" dirty="0">
                <a:effectLst/>
              </a:rPr>
              <a:t>. https://</a:t>
            </a:r>
            <a:r>
              <a:rPr lang="en-US" sz="1800" dirty="0" err="1">
                <a:effectLst/>
              </a:rPr>
              <a:t>www.shfb.org</a:t>
            </a:r>
            <a:r>
              <a:rPr lang="en-US" sz="1800" dirty="0">
                <a:effectLst/>
              </a:rPr>
              <a:t>/impact/blog/top-6-reasons-healthy-food-is-important-for-students-in-school/#:~:text=Nutrition%20impacts%20overall%20health%2C%20including,overall%20health%20and%20development%20outcomes. </a:t>
            </a:r>
            <a:endParaRPr lang="en-US" sz="1800" b="0" i="0" dirty="0">
              <a:solidFill>
                <a:srgbClr val="212121"/>
              </a:solidFill>
              <a:effectLst/>
              <a:highlight>
                <a:srgbClr val="FFFFFF"/>
              </a:highlight>
            </a:endParaRPr>
          </a:p>
          <a:p>
            <a:pPr marL="914400" indent="-457200">
              <a:buNone/>
            </a:pPr>
            <a:r>
              <a:rPr lang="en-US" sz="1800" b="0" i="0" dirty="0" err="1">
                <a:solidFill>
                  <a:srgbClr val="212121"/>
                </a:solidFill>
                <a:effectLst/>
                <a:highlight>
                  <a:srgbClr val="FFFFFF"/>
                </a:highlight>
              </a:rPr>
              <a:t>Sogari</a:t>
            </a:r>
            <a:r>
              <a:rPr lang="en-US" sz="1800" b="0" i="0" dirty="0">
                <a:solidFill>
                  <a:srgbClr val="212121"/>
                </a:solidFill>
                <a:effectLst/>
                <a:highlight>
                  <a:srgbClr val="FFFFFF"/>
                </a:highlight>
              </a:rPr>
              <a:t>, G., Velez-</a:t>
            </a:r>
            <a:r>
              <a:rPr lang="en-US" sz="1800" b="0" i="0" dirty="0" err="1">
                <a:solidFill>
                  <a:srgbClr val="212121"/>
                </a:solidFill>
                <a:effectLst/>
                <a:highlight>
                  <a:srgbClr val="FFFFFF"/>
                </a:highlight>
              </a:rPr>
              <a:t>Argumedo</a:t>
            </a:r>
            <a:r>
              <a:rPr lang="en-US" sz="1800" b="0" i="0" dirty="0">
                <a:solidFill>
                  <a:srgbClr val="212121"/>
                </a:solidFill>
                <a:effectLst/>
                <a:highlight>
                  <a:srgbClr val="FFFFFF"/>
                </a:highlight>
              </a:rPr>
              <a:t>, C., Gómez, M. I., &amp; Mora, C. (2018). College Students and Eating Habits: A Study Using An Ecological Model for Healthy Behavior. </a:t>
            </a:r>
            <a:r>
              <a:rPr lang="en-US" sz="1800" b="0" i="1" dirty="0">
                <a:solidFill>
                  <a:srgbClr val="212121"/>
                </a:solidFill>
                <a:effectLst/>
                <a:highlight>
                  <a:srgbClr val="FFFFFF"/>
                </a:highlight>
              </a:rPr>
              <a:t>Nutrients</a:t>
            </a:r>
            <a:r>
              <a:rPr lang="en-US" sz="1800" b="0" i="0" dirty="0">
                <a:solidFill>
                  <a:srgbClr val="212121"/>
                </a:solidFill>
                <a:effectLst/>
                <a:highlight>
                  <a:srgbClr val="FFFFFF"/>
                </a:highlight>
              </a:rPr>
              <a:t>, </a:t>
            </a:r>
            <a:r>
              <a:rPr lang="en-US" sz="1800" b="0" i="1" dirty="0">
                <a:solidFill>
                  <a:srgbClr val="212121"/>
                </a:solidFill>
                <a:effectLst/>
                <a:highlight>
                  <a:srgbClr val="FFFFFF"/>
                </a:highlight>
              </a:rPr>
              <a:t>10</a:t>
            </a:r>
            <a:r>
              <a:rPr lang="en-US" sz="1800" b="0" i="0" dirty="0">
                <a:solidFill>
                  <a:srgbClr val="212121"/>
                </a:solidFill>
                <a:effectLst/>
                <a:highlight>
                  <a:srgbClr val="FFFFFF"/>
                </a:highlight>
              </a:rPr>
              <a:t>(12), 1823. </a:t>
            </a:r>
            <a:r>
              <a:rPr lang="en-US" sz="1800" b="0" i="0" dirty="0">
                <a:solidFill>
                  <a:srgbClr val="212121"/>
                </a:solidFill>
                <a:effectLst/>
                <a:highlight>
                  <a:srgbClr val="FFFFFF"/>
                </a:highlight>
                <a:hlinkClick r:id="rId2"/>
              </a:rPr>
              <a:t>https://doi.org/10.3390/nu10121823</a:t>
            </a:r>
            <a:endParaRPr lang="en-US" sz="1800" b="0" i="0" dirty="0">
              <a:solidFill>
                <a:srgbClr val="212121"/>
              </a:solidFill>
              <a:effectLst/>
              <a:highlight>
                <a:srgbClr val="FFFFFF"/>
              </a:highlight>
            </a:endParaRPr>
          </a:p>
          <a:p>
            <a:pPr marL="914400" indent="-457200">
              <a:buNone/>
            </a:pPr>
            <a:r>
              <a:rPr lang="en-US" sz="1800" b="0" i="0" dirty="0" err="1">
                <a:solidFill>
                  <a:srgbClr val="212121"/>
                </a:solidFill>
                <a:effectLst/>
                <a:highlight>
                  <a:srgbClr val="FFFFFF"/>
                </a:highlight>
              </a:rPr>
              <a:t>Wongprawmas</a:t>
            </a:r>
            <a:r>
              <a:rPr lang="en-US" sz="1800" b="0" i="0" dirty="0">
                <a:solidFill>
                  <a:srgbClr val="212121"/>
                </a:solidFill>
                <a:effectLst/>
                <a:highlight>
                  <a:srgbClr val="FFFFFF"/>
                </a:highlight>
              </a:rPr>
              <a:t>, R., </a:t>
            </a:r>
            <a:r>
              <a:rPr lang="en-US" sz="1800" b="0" i="0" dirty="0" err="1">
                <a:solidFill>
                  <a:srgbClr val="212121"/>
                </a:solidFill>
                <a:effectLst/>
                <a:highlight>
                  <a:srgbClr val="FFFFFF"/>
                </a:highlight>
              </a:rPr>
              <a:t>Sogari</a:t>
            </a:r>
            <a:r>
              <a:rPr lang="en-US" sz="1800" b="0" i="0" dirty="0">
                <a:solidFill>
                  <a:srgbClr val="212121"/>
                </a:solidFill>
                <a:effectLst/>
                <a:highlight>
                  <a:srgbClr val="FFFFFF"/>
                </a:highlight>
              </a:rPr>
              <a:t>, G., </a:t>
            </a:r>
            <a:r>
              <a:rPr lang="en-US" sz="1800" b="0" i="0" dirty="0" err="1">
                <a:solidFill>
                  <a:srgbClr val="212121"/>
                </a:solidFill>
                <a:effectLst/>
                <a:highlight>
                  <a:srgbClr val="FFFFFF"/>
                </a:highlight>
              </a:rPr>
              <a:t>Menozzi</a:t>
            </a:r>
            <a:r>
              <a:rPr lang="en-US" sz="1800" b="0" i="0" dirty="0">
                <a:solidFill>
                  <a:srgbClr val="212121"/>
                </a:solidFill>
                <a:effectLst/>
                <a:highlight>
                  <a:srgbClr val="FFFFFF"/>
                </a:highlight>
              </a:rPr>
              <a:t>, D., &amp; Mora, C. (2022). Strategies to Promote Healthy Eating Among University Students: A Qualitative Study Using the Nominal Group Technique. </a:t>
            </a:r>
            <a:r>
              <a:rPr lang="en-US" sz="1800" b="0" i="1" dirty="0">
                <a:solidFill>
                  <a:srgbClr val="212121"/>
                </a:solidFill>
                <a:effectLst/>
                <a:highlight>
                  <a:srgbClr val="FFFFFF"/>
                </a:highlight>
              </a:rPr>
              <a:t>Frontiers in nutrition</a:t>
            </a:r>
            <a:r>
              <a:rPr lang="en-US" sz="1800" b="0" i="0" dirty="0">
                <a:solidFill>
                  <a:srgbClr val="212121"/>
                </a:solidFill>
                <a:effectLst/>
                <a:highlight>
                  <a:srgbClr val="FFFFFF"/>
                </a:highlight>
              </a:rPr>
              <a:t>, </a:t>
            </a:r>
            <a:r>
              <a:rPr lang="en-US" sz="1800" b="0" i="1" dirty="0">
                <a:solidFill>
                  <a:srgbClr val="212121"/>
                </a:solidFill>
                <a:effectLst/>
                <a:highlight>
                  <a:srgbClr val="FFFFFF"/>
                </a:highlight>
              </a:rPr>
              <a:t>9</a:t>
            </a:r>
            <a:r>
              <a:rPr lang="en-US" sz="1800" b="0" i="0" dirty="0">
                <a:solidFill>
                  <a:srgbClr val="212121"/>
                </a:solidFill>
                <a:effectLst/>
                <a:highlight>
                  <a:srgbClr val="FFFFFF"/>
                </a:highlight>
              </a:rPr>
              <a:t>, 821016. https://</a:t>
            </a:r>
            <a:r>
              <a:rPr lang="en-US" sz="1800" b="0" i="0" dirty="0" err="1">
                <a:solidFill>
                  <a:srgbClr val="212121"/>
                </a:solidFill>
                <a:effectLst/>
                <a:highlight>
                  <a:srgbClr val="FFFFFF"/>
                </a:highlight>
              </a:rPr>
              <a:t>doi.org</a:t>
            </a:r>
            <a:r>
              <a:rPr lang="en-US" sz="1800" b="0" i="0" dirty="0">
                <a:solidFill>
                  <a:srgbClr val="212121"/>
                </a:solidFill>
                <a:effectLst/>
                <a:highlight>
                  <a:srgbClr val="FFFFFF"/>
                </a:highlight>
              </a:rPr>
              <a:t>/10.3389/fnut.2022.821016</a:t>
            </a:r>
            <a:endParaRPr lang="en-US" sz="1800" dirty="0"/>
          </a:p>
        </p:txBody>
      </p:sp>
    </p:spTree>
    <p:extLst>
      <p:ext uri="{BB962C8B-B14F-4D97-AF65-F5344CB8AC3E}">
        <p14:creationId xmlns:p14="http://schemas.microsoft.com/office/powerpoint/2010/main" val="2076356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0DE30A-CAFE-6174-4468-2ECBD2EF673C}"/>
              </a:ext>
            </a:extLst>
          </p:cNvPr>
          <p:cNvSpPr>
            <a:spLocks noGrp="1"/>
          </p:cNvSpPr>
          <p:nvPr>
            <p:ph type="title"/>
          </p:nvPr>
        </p:nvSpPr>
        <p:spPr>
          <a:xfrm>
            <a:off x="572493" y="238539"/>
            <a:ext cx="11018520" cy="1434415"/>
          </a:xfrm>
        </p:spPr>
        <p:txBody>
          <a:bodyPr anchor="b">
            <a:normAutofit/>
          </a:bodyPr>
          <a:lstStyle/>
          <a:p>
            <a:r>
              <a:rPr lang="en-US" sz="5400" dirty="0"/>
              <a:t>Purpose of the research</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DA055F-6DE8-8D21-09EA-E626FC0034A2}"/>
              </a:ext>
            </a:extLst>
          </p:cNvPr>
          <p:cNvSpPr>
            <a:spLocks noGrp="1"/>
          </p:cNvSpPr>
          <p:nvPr>
            <p:ph idx="1"/>
          </p:nvPr>
        </p:nvSpPr>
        <p:spPr>
          <a:xfrm>
            <a:off x="572493" y="2071316"/>
            <a:ext cx="6713552" cy="4119172"/>
          </a:xfrm>
        </p:spPr>
        <p:txBody>
          <a:bodyPr anchor="t">
            <a:normAutofit/>
          </a:bodyPr>
          <a:lstStyle/>
          <a:p>
            <a:pPr marL="0" indent="0">
              <a:buNone/>
            </a:pPr>
            <a:r>
              <a:rPr lang="en-US" sz="3600" i="1"/>
              <a:t>To determine the dietary habits of Franklin Pierce students and to explore some of the myriad factors that affect those food behaviors.</a:t>
            </a:r>
          </a:p>
          <a:p>
            <a:pPr marL="0" indent="0">
              <a:buNone/>
            </a:pPr>
            <a:endParaRPr lang="en-US" sz="3600"/>
          </a:p>
        </p:txBody>
      </p:sp>
      <p:pic>
        <p:nvPicPr>
          <p:cNvPr id="1026" name="Picture 2" descr="College Eating Habits - Novak Djokovic Foundation">
            <a:extLst>
              <a:ext uri="{FF2B5EF4-FFF2-40B4-BE49-F238E27FC236}">
                <a16:creationId xmlns:a16="http://schemas.microsoft.com/office/drawing/2014/main" id="{280BFDE4-1FC3-9C6A-064F-A901E1F6BB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30" r="20580"/>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540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8F21A7-AA3D-7AE2-DBEC-D6FB229713F7}"/>
              </a:ext>
            </a:extLst>
          </p:cNvPr>
          <p:cNvSpPr>
            <a:spLocks noGrp="1"/>
          </p:cNvSpPr>
          <p:nvPr>
            <p:ph type="title"/>
          </p:nvPr>
        </p:nvSpPr>
        <p:spPr>
          <a:xfrm>
            <a:off x="640080" y="325369"/>
            <a:ext cx="4368602" cy="1956841"/>
          </a:xfrm>
        </p:spPr>
        <p:txBody>
          <a:bodyPr anchor="b">
            <a:normAutofit/>
          </a:bodyPr>
          <a:lstStyle/>
          <a:p>
            <a:r>
              <a:rPr lang="en-US" sz="4200"/>
              <a:t>Why are we performing this study?</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EAB576-64F1-D778-CB1E-12EB17041641}"/>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sz="2200" dirty="0"/>
              <a:t>Honors project</a:t>
            </a:r>
          </a:p>
          <a:p>
            <a:pPr lvl="1"/>
            <a:r>
              <a:rPr lang="en-US" sz="2200" dirty="0"/>
              <a:t>Advanced Nutrition BI337</a:t>
            </a:r>
          </a:p>
          <a:p>
            <a:r>
              <a:rPr lang="en-US" sz="2200" dirty="0"/>
              <a:t>Mutual interest in nutrition</a:t>
            </a:r>
          </a:p>
          <a:p>
            <a:r>
              <a:rPr lang="en-US" sz="2200" dirty="0"/>
              <a:t>Curious to document the food behaviors and opinions of fellow students on the FPU campus</a:t>
            </a:r>
          </a:p>
          <a:p>
            <a:r>
              <a:rPr lang="en-US" sz="2200" dirty="0"/>
              <a:t>Influence institutional change, where possible</a:t>
            </a:r>
          </a:p>
          <a:p>
            <a:endParaRPr lang="en-US" sz="2200" dirty="0"/>
          </a:p>
        </p:txBody>
      </p:sp>
      <p:pic>
        <p:nvPicPr>
          <p:cNvPr id="5" name="Picture 8" descr="Franklin Pierce University Rankings, Campus Information and Costs |  UniversityHQ">
            <a:extLst>
              <a:ext uri="{FF2B5EF4-FFF2-40B4-BE49-F238E27FC236}">
                <a16:creationId xmlns:a16="http://schemas.microsoft.com/office/drawing/2014/main" id="{7B47CC12-E929-BBD3-E420-3328FB1A41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08" r="1279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477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CD7AE-2115-488B-7972-AFBDD781EBAB}"/>
              </a:ext>
            </a:extLst>
          </p:cNvPr>
          <p:cNvSpPr>
            <a:spLocks noGrp="1"/>
          </p:cNvSpPr>
          <p:nvPr>
            <p:ph type="title"/>
          </p:nvPr>
        </p:nvSpPr>
        <p:spPr>
          <a:xfrm>
            <a:off x="572493" y="238539"/>
            <a:ext cx="11018520" cy="1434415"/>
          </a:xfrm>
        </p:spPr>
        <p:txBody>
          <a:bodyPr anchor="b">
            <a:normAutofit/>
          </a:bodyPr>
          <a:lstStyle/>
          <a:p>
            <a:r>
              <a:rPr lang="en-US" sz="5400"/>
              <a:t>Review of the literature</a:t>
            </a:r>
            <a:endParaRPr lang="en-US"/>
          </a:p>
        </p:txBody>
      </p:sp>
      <p:sp>
        <p:nvSpPr>
          <p:cNvPr id="205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98C915-6B93-D1D1-1472-286DBDEB5130}"/>
              </a:ext>
            </a:extLst>
          </p:cNvPr>
          <p:cNvSpPr>
            <a:spLocks noGrp="1"/>
          </p:cNvSpPr>
          <p:nvPr>
            <p:ph idx="1"/>
          </p:nvPr>
        </p:nvSpPr>
        <p:spPr>
          <a:xfrm>
            <a:off x="572493" y="2071316"/>
            <a:ext cx="6713552" cy="4119172"/>
          </a:xfrm>
        </p:spPr>
        <p:txBody>
          <a:bodyPr anchor="t">
            <a:normAutofit/>
          </a:bodyPr>
          <a:lstStyle/>
          <a:p>
            <a:pPr marL="0" indent="0">
              <a:buNone/>
            </a:pPr>
            <a:r>
              <a:rPr lang="en-US" sz="2200" b="1"/>
              <a:t>Student overweight and obesity rates have significantly increased in the United States</a:t>
            </a:r>
            <a:r>
              <a:rPr lang="en-US" sz="2200"/>
              <a:t> </a:t>
            </a:r>
          </a:p>
          <a:p>
            <a:r>
              <a:rPr lang="en-US" sz="2200"/>
              <a:t>Cornell University, 35 participants</a:t>
            </a:r>
          </a:p>
          <a:p>
            <a:pPr lvl="1"/>
            <a:r>
              <a:rPr lang="en-US" sz="2200"/>
              <a:t>Greatest unhealthy eating  habit: irregular meals</a:t>
            </a:r>
          </a:p>
          <a:p>
            <a:pPr lvl="1"/>
            <a:r>
              <a:rPr lang="en-US" sz="2200"/>
              <a:t>Other factors:</a:t>
            </a:r>
          </a:p>
          <a:p>
            <a:pPr lvl="2"/>
            <a:r>
              <a:rPr lang="en-US" sz="2200"/>
              <a:t>Over-consumption of sweet foods</a:t>
            </a:r>
          </a:p>
          <a:p>
            <a:pPr lvl="2"/>
            <a:r>
              <a:rPr lang="en-US" sz="2200"/>
              <a:t>Unhealthy snacking</a:t>
            </a:r>
          </a:p>
          <a:p>
            <a:pPr lvl="2"/>
            <a:r>
              <a:rPr lang="en-US" sz="2200"/>
              <a:t>Skipping breakfast</a:t>
            </a:r>
          </a:p>
          <a:p>
            <a:pPr marL="457200" lvl="1" indent="0">
              <a:buNone/>
            </a:pPr>
            <a:endParaRPr lang="en-US" sz="2200"/>
          </a:p>
        </p:txBody>
      </p:sp>
      <p:pic>
        <p:nvPicPr>
          <p:cNvPr id="2050" name="Picture 2" descr="Do students gain weight in college?">
            <a:extLst>
              <a:ext uri="{FF2B5EF4-FFF2-40B4-BE49-F238E27FC236}">
                <a16:creationId xmlns:a16="http://schemas.microsoft.com/office/drawing/2014/main" id="{8C2C1660-C392-AE73-D4FF-1B55F7B6E1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84" r="2290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D5B75C-2770-DC1D-9F61-F99B0FE9BF06}"/>
              </a:ext>
            </a:extLst>
          </p:cNvPr>
          <p:cNvSpPr txBox="1"/>
          <p:nvPr/>
        </p:nvSpPr>
        <p:spPr>
          <a:xfrm>
            <a:off x="0" y="6550223"/>
            <a:ext cx="6098058" cy="307777"/>
          </a:xfrm>
          <a:prstGeom prst="rect">
            <a:avLst/>
          </a:prstGeom>
          <a:noFill/>
        </p:spPr>
        <p:txBody>
          <a:bodyPr wrap="square">
            <a:spAutoFit/>
          </a:bodyPr>
          <a:lstStyle/>
          <a:p>
            <a:pPr marL="0" indent="0">
              <a:buNone/>
            </a:pPr>
            <a:r>
              <a:rPr lang="en-US" sz="1400" dirty="0"/>
              <a:t>(</a:t>
            </a:r>
            <a:r>
              <a:rPr lang="en-US" sz="1400" dirty="0" err="1"/>
              <a:t>Sogari</a:t>
            </a:r>
            <a:r>
              <a:rPr lang="en-US" sz="1400" dirty="0"/>
              <a:t> et al. 2018) </a:t>
            </a:r>
          </a:p>
        </p:txBody>
      </p:sp>
    </p:spTree>
    <p:extLst>
      <p:ext uri="{BB962C8B-B14F-4D97-AF65-F5344CB8AC3E}">
        <p14:creationId xmlns:p14="http://schemas.microsoft.com/office/powerpoint/2010/main" val="3529270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A7E083-7396-E251-3DD9-9BADCB750EF6}"/>
              </a:ext>
            </a:extLst>
          </p:cNvPr>
          <p:cNvSpPr>
            <a:spLocks noGrp="1"/>
          </p:cNvSpPr>
          <p:nvPr>
            <p:ph type="title"/>
          </p:nvPr>
        </p:nvSpPr>
        <p:spPr>
          <a:xfrm>
            <a:off x="572493" y="238539"/>
            <a:ext cx="11018520" cy="1434415"/>
          </a:xfrm>
        </p:spPr>
        <p:txBody>
          <a:bodyPr anchor="b">
            <a:normAutofit/>
          </a:bodyPr>
          <a:lstStyle/>
          <a:p>
            <a:r>
              <a:rPr lang="en-US" sz="5400"/>
              <a:t>Review of the literature</a:t>
            </a:r>
            <a:endParaRPr lang="en-US"/>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F0B3F8-4153-B3D9-A5B4-0EB06A8507FF}"/>
              </a:ext>
            </a:extLst>
          </p:cNvPr>
          <p:cNvSpPr>
            <a:spLocks noGrp="1"/>
          </p:cNvSpPr>
          <p:nvPr>
            <p:ph idx="1"/>
          </p:nvPr>
        </p:nvSpPr>
        <p:spPr>
          <a:xfrm>
            <a:off x="572493" y="2071316"/>
            <a:ext cx="6713552" cy="4119172"/>
          </a:xfrm>
        </p:spPr>
        <p:txBody>
          <a:bodyPr anchor="t">
            <a:normAutofit/>
          </a:bodyPr>
          <a:lstStyle/>
          <a:p>
            <a:pPr marL="0" indent="0">
              <a:buNone/>
            </a:pPr>
            <a:r>
              <a:rPr lang="en-US" sz="2200" b="1" dirty="0"/>
              <a:t>Students encounter and must navigate myriad changes during the transition from high school to college</a:t>
            </a:r>
          </a:p>
          <a:p>
            <a:r>
              <a:rPr lang="en-US" sz="2200" dirty="0"/>
              <a:t>University of Parma, Italy </a:t>
            </a:r>
          </a:p>
          <a:p>
            <a:r>
              <a:rPr lang="en-US" sz="2200" dirty="0"/>
              <a:t>39 students (16 first-year, 23 upperclassmen) </a:t>
            </a:r>
          </a:p>
          <a:p>
            <a:r>
              <a:rPr lang="en-US" sz="2200" dirty="0"/>
              <a:t>Main barriers to healthful eating include:</a:t>
            </a:r>
          </a:p>
          <a:p>
            <a:pPr lvl="1">
              <a:buFont typeface="Courier New" panose="020B0604020202020204" pitchFamily="34" charset="0"/>
              <a:buChar char="o"/>
            </a:pPr>
            <a:r>
              <a:rPr lang="en-US" sz="2000" dirty="0"/>
              <a:t>Lack of time for cooking, limited financial resources, consumption of a limited diet and overconsumption of junk foods, and lack of knowledge about food and nutrition</a:t>
            </a:r>
          </a:p>
        </p:txBody>
      </p:sp>
      <p:pic>
        <p:nvPicPr>
          <p:cNvPr id="3074" name="Picture 2" descr="The Most Popular Junk Food in America, New Data Shows — Eat This Not That">
            <a:extLst>
              <a:ext uri="{FF2B5EF4-FFF2-40B4-BE49-F238E27FC236}">
                <a16:creationId xmlns:a16="http://schemas.microsoft.com/office/drawing/2014/main" id="{5FFBE2F2-7810-506F-AE58-970F739F61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4" r="23280"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49135F-BACF-6128-A660-A8C2F9C85701}"/>
              </a:ext>
            </a:extLst>
          </p:cNvPr>
          <p:cNvSpPr txBox="1"/>
          <p:nvPr/>
        </p:nvSpPr>
        <p:spPr>
          <a:xfrm>
            <a:off x="0" y="6554518"/>
            <a:ext cx="6098058" cy="307777"/>
          </a:xfrm>
          <a:prstGeom prst="rect">
            <a:avLst/>
          </a:prstGeom>
          <a:noFill/>
        </p:spPr>
        <p:txBody>
          <a:bodyPr wrap="square">
            <a:spAutoFit/>
          </a:bodyPr>
          <a:lstStyle/>
          <a:p>
            <a:r>
              <a:rPr lang="en-US" sz="1400" dirty="0"/>
              <a:t>(</a:t>
            </a:r>
            <a:r>
              <a:rPr lang="en-US" sz="1400" dirty="0" err="1"/>
              <a:t>Wongprawmas</a:t>
            </a:r>
            <a:r>
              <a:rPr lang="en-US" sz="1400" dirty="0"/>
              <a:t> et al. 2022)</a:t>
            </a:r>
          </a:p>
        </p:txBody>
      </p:sp>
    </p:spTree>
    <p:extLst>
      <p:ext uri="{BB962C8B-B14F-4D97-AF65-F5344CB8AC3E}">
        <p14:creationId xmlns:p14="http://schemas.microsoft.com/office/powerpoint/2010/main" val="257366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B9C967-AEDD-4539-870D-C67E15DA7CBE}"/>
              </a:ext>
            </a:extLst>
          </p:cNvPr>
          <p:cNvSpPr>
            <a:spLocks noGrp="1"/>
          </p:cNvSpPr>
          <p:nvPr>
            <p:ph type="title"/>
          </p:nvPr>
        </p:nvSpPr>
        <p:spPr>
          <a:xfrm>
            <a:off x="838200" y="365125"/>
            <a:ext cx="10515600" cy="1325563"/>
          </a:xfrm>
        </p:spPr>
        <p:txBody>
          <a:bodyPr>
            <a:normAutofit/>
          </a:bodyPr>
          <a:lstStyle/>
          <a:p>
            <a:r>
              <a:rPr lang="en-US" sz="5400"/>
              <a:t>Why study student food behavior?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F0AE09-63A2-8CAE-5A08-7EF2240157C8}"/>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en-US" sz="2200" b="1" dirty="0"/>
              <a:t>Studies show students are at great risk of developing unhealthy eating behaviors</a:t>
            </a:r>
          </a:p>
          <a:p>
            <a:pPr lvl="1"/>
            <a:r>
              <a:rPr lang="en-US" sz="2200" dirty="0"/>
              <a:t>“…university is a critical period for young adults regarding food choices and their relationship with weight gain”.</a:t>
            </a:r>
          </a:p>
          <a:p>
            <a:pPr marL="457200" lvl="1" indent="0">
              <a:buNone/>
            </a:pPr>
            <a:endParaRPr lang="en-US" sz="2200" dirty="0"/>
          </a:p>
          <a:p>
            <a:r>
              <a:rPr lang="en-US" sz="2200" b="1" dirty="0"/>
              <a:t>Nutrition impacts overall health</a:t>
            </a:r>
          </a:p>
          <a:p>
            <a:pPr lvl="1"/>
            <a:r>
              <a:rPr lang="en-US" sz="2200" dirty="0"/>
              <a:t>Adolescents and college students with access to nutritional food sources are more likely to have better overall health.</a:t>
            </a:r>
          </a:p>
          <a:p>
            <a:pPr lvl="1"/>
            <a:r>
              <a:rPr lang="en-US" sz="2200" dirty="0"/>
              <a:t>Affects brain development, memory and cognitive function, energy, attention and focus, etc.</a:t>
            </a:r>
          </a:p>
          <a:p>
            <a:pPr lvl="1"/>
            <a:r>
              <a:rPr lang="en-US" sz="2200" dirty="0"/>
              <a:t>Poor food choices and behaviors during young adult years can be associated with higher risk of experiencing chronic disease later in life</a:t>
            </a:r>
          </a:p>
          <a:p>
            <a:pPr lvl="1"/>
            <a:endParaRPr lang="en-US" sz="2200" dirty="0"/>
          </a:p>
          <a:p>
            <a:endParaRPr lang="en-US" sz="2200" dirty="0"/>
          </a:p>
        </p:txBody>
      </p:sp>
      <p:sp>
        <p:nvSpPr>
          <p:cNvPr id="5" name="TextBox 4">
            <a:extLst>
              <a:ext uri="{FF2B5EF4-FFF2-40B4-BE49-F238E27FC236}">
                <a16:creationId xmlns:a16="http://schemas.microsoft.com/office/drawing/2014/main" id="{AF3B3C27-7A0A-7E45-7B83-A3C6B6ED9398}"/>
              </a:ext>
            </a:extLst>
          </p:cNvPr>
          <p:cNvSpPr txBox="1"/>
          <p:nvPr/>
        </p:nvSpPr>
        <p:spPr>
          <a:xfrm>
            <a:off x="-472646" y="6513196"/>
            <a:ext cx="7923770" cy="307777"/>
          </a:xfrm>
          <a:prstGeom prst="rect">
            <a:avLst/>
          </a:prstGeom>
          <a:noFill/>
        </p:spPr>
        <p:txBody>
          <a:bodyPr wrap="square" lIns="91440" tIns="45720" rIns="91440" bIns="45720" anchor="t">
            <a:spAutoFit/>
          </a:bodyPr>
          <a:lstStyle/>
          <a:p>
            <a:pPr lvl="1"/>
            <a:r>
              <a:rPr lang="en-US" sz="1400" dirty="0"/>
              <a:t>(</a:t>
            </a:r>
            <a:r>
              <a:rPr lang="en-US" sz="1400" dirty="0" err="1"/>
              <a:t>Sogari</a:t>
            </a:r>
            <a:r>
              <a:rPr lang="en-US" sz="1400" dirty="0"/>
              <a:t> et al. 2018)/( Second Harvest Of Silicon Valley, 2023) </a:t>
            </a:r>
          </a:p>
        </p:txBody>
      </p:sp>
    </p:spTree>
    <p:extLst>
      <p:ext uri="{BB962C8B-B14F-4D97-AF65-F5344CB8AC3E}">
        <p14:creationId xmlns:p14="http://schemas.microsoft.com/office/powerpoint/2010/main" val="2241990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2DE5C7-E556-D991-1570-1852781C2E34}"/>
              </a:ext>
            </a:extLst>
          </p:cNvPr>
          <p:cNvSpPr>
            <a:spLocks noGrp="1"/>
          </p:cNvSpPr>
          <p:nvPr>
            <p:ph type="title"/>
          </p:nvPr>
        </p:nvSpPr>
        <p:spPr>
          <a:xfrm>
            <a:off x="640080" y="399606"/>
            <a:ext cx="4368602" cy="1956841"/>
          </a:xfrm>
        </p:spPr>
        <p:txBody>
          <a:bodyPr anchor="b">
            <a:normAutofit/>
          </a:bodyPr>
          <a:lstStyle/>
          <a:p>
            <a:r>
              <a:rPr lang="en-US" sz="4200"/>
              <a:t>Why study student food behavior?</a:t>
            </a:r>
          </a:p>
        </p:txBody>
      </p:sp>
      <p:sp>
        <p:nvSpPr>
          <p:cNvPr id="410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0E0B35-BD02-42DB-6BAC-11E0C53E45A3}"/>
              </a:ext>
            </a:extLst>
          </p:cNvPr>
          <p:cNvSpPr>
            <a:spLocks noGrp="1"/>
          </p:cNvSpPr>
          <p:nvPr>
            <p:ph idx="1"/>
          </p:nvPr>
        </p:nvSpPr>
        <p:spPr>
          <a:xfrm>
            <a:off x="640080" y="2760841"/>
            <a:ext cx="4680618" cy="3763297"/>
          </a:xfrm>
        </p:spPr>
        <p:txBody>
          <a:bodyPr vert="horz" lIns="91440" tIns="45720" rIns="91440" bIns="45720" rtlCol="0" anchor="t">
            <a:normAutofit/>
          </a:bodyPr>
          <a:lstStyle/>
          <a:p>
            <a:r>
              <a:rPr lang="en-US" sz="2400" b="1" dirty="0"/>
              <a:t>Food insecurity is a prevalent issue in college students nationally</a:t>
            </a:r>
          </a:p>
          <a:p>
            <a:pPr lvl="1"/>
            <a:r>
              <a:rPr lang="en-US" sz="2000" dirty="0"/>
              <a:t>22.6% of undergraduate students report low or very low food security in last 30 days</a:t>
            </a:r>
          </a:p>
          <a:p>
            <a:pPr lvl="1"/>
            <a:r>
              <a:rPr lang="en-US" sz="2000" dirty="0"/>
              <a:t>11.9% of undergraduate students report marginal food insecurity</a:t>
            </a:r>
          </a:p>
          <a:p>
            <a:pPr lvl="1"/>
            <a:r>
              <a:rPr lang="en-US" sz="2000" dirty="0"/>
              <a:t>Approximately 3.9 million undergraduates experience food insecurity</a:t>
            </a:r>
          </a:p>
        </p:txBody>
      </p:sp>
      <p:pic>
        <p:nvPicPr>
          <p:cNvPr id="4098" name="Picture 2" descr="How college students cope with episodic and persistent food insecurity |  College of Agricultural, Consumer and Environmental Sciences | UIUC">
            <a:extLst>
              <a:ext uri="{FF2B5EF4-FFF2-40B4-BE49-F238E27FC236}">
                <a16:creationId xmlns:a16="http://schemas.microsoft.com/office/drawing/2014/main" id="{DF0CFB27-4A62-EEE0-644E-8184587850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89" r="1071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81BF69-861D-98DD-81C5-65153E8D11F3}"/>
              </a:ext>
            </a:extLst>
          </p:cNvPr>
          <p:cNvSpPr txBox="1"/>
          <p:nvPr/>
        </p:nvSpPr>
        <p:spPr>
          <a:xfrm>
            <a:off x="-393178" y="6530143"/>
            <a:ext cx="6098058" cy="307777"/>
          </a:xfrm>
          <a:prstGeom prst="rect">
            <a:avLst/>
          </a:prstGeom>
          <a:noFill/>
        </p:spPr>
        <p:txBody>
          <a:bodyPr wrap="square">
            <a:spAutoFit/>
          </a:bodyPr>
          <a:lstStyle/>
          <a:p>
            <a:pPr lvl="1"/>
            <a:r>
              <a:rPr lang="en-US" sz="1400" dirty="0"/>
              <a:t>(McKibben et al. 2023)</a:t>
            </a:r>
          </a:p>
        </p:txBody>
      </p:sp>
    </p:spTree>
    <p:extLst>
      <p:ext uri="{BB962C8B-B14F-4D97-AF65-F5344CB8AC3E}">
        <p14:creationId xmlns:p14="http://schemas.microsoft.com/office/powerpoint/2010/main" val="3190688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351202-B93D-2008-6E3B-DC19B6EAD9B4}"/>
              </a:ext>
            </a:extLst>
          </p:cNvPr>
          <p:cNvSpPr>
            <a:spLocks noGrp="1"/>
          </p:cNvSpPr>
          <p:nvPr>
            <p:ph type="title"/>
          </p:nvPr>
        </p:nvSpPr>
        <p:spPr>
          <a:xfrm>
            <a:off x="841248" y="548640"/>
            <a:ext cx="3600860" cy="5431536"/>
          </a:xfrm>
        </p:spPr>
        <p:txBody>
          <a:bodyPr>
            <a:normAutofit/>
          </a:bodyPr>
          <a:lstStyle/>
          <a:p>
            <a:r>
              <a:rPr lang="en-US" sz="5400"/>
              <a:t>Research Study Overview</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261A1D-F679-8734-AFDD-A2E7A081B13C}"/>
              </a:ext>
            </a:extLst>
          </p:cNvPr>
          <p:cNvSpPr>
            <a:spLocks noGrp="1"/>
          </p:cNvSpPr>
          <p:nvPr>
            <p:ph idx="1"/>
          </p:nvPr>
        </p:nvSpPr>
        <p:spPr>
          <a:xfrm>
            <a:off x="5171242" y="713814"/>
            <a:ext cx="6224335" cy="5431536"/>
          </a:xfrm>
        </p:spPr>
        <p:txBody>
          <a:bodyPr anchor="ctr">
            <a:normAutofit/>
          </a:bodyPr>
          <a:lstStyle/>
          <a:p>
            <a:r>
              <a:rPr lang="en-US" sz="2200" dirty="0"/>
              <a:t>Currently enrolled undergraduate Franklin Pierce students (n = 73) </a:t>
            </a:r>
          </a:p>
          <a:p>
            <a:pPr lvl="1"/>
            <a:r>
              <a:rPr lang="en-US" sz="2200" dirty="0"/>
              <a:t>Both athletes and non-athletes, varying academic levels</a:t>
            </a:r>
          </a:p>
          <a:p>
            <a:r>
              <a:rPr lang="en-US" sz="2200" dirty="0"/>
              <a:t>Asked volunteers to complete a 15-minute paper survey</a:t>
            </a:r>
          </a:p>
          <a:p>
            <a:pPr lvl="1"/>
            <a:r>
              <a:rPr lang="en-US" sz="2200" dirty="0"/>
              <a:t>one time administration; anonymous</a:t>
            </a:r>
          </a:p>
          <a:p>
            <a:r>
              <a:rPr lang="en-US" sz="2200" dirty="0"/>
              <a:t>Survey focused on health, food intake, and diet-related habits</a:t>
            </a:r>
          </a:p>
          <a:p>
            <a:r>
              <a:rPr lang="en-US" sz="2200" dirty="0"/>
              <a:t>Recruitment by word-of-mouth and through  classes of professors willing to allow us to administer survey</a:t>
            </a:r>
          </a:p>
          <a:p>
            <a:r>
              <a:rPr lang="en-US" sz="2200" dirty="0"/>
              <a:t>Data were imported into an Excel format for quantitative and qualitative analysis</a:t>
            </a:r>
          </a:p>
        </p:txBody>
      </p:sp>
    </p:spTree>
    <p:extLst>
      <p:ext uri="{BB962C8B-B14F-4D97-AF65-F5344CB8AC3E}">
        <p14:creationId xmlns:p14="http://schemas.microsoft.com/office/powerpoint/2010/main" val="264936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C15D03-0C2F-9BE7-BE98-3E092865ED93}"/>
              </a:ext>
            </a:extLst>
          </p:cNvPr>
          <p:cNvSpPr>
            <a:spLocks noGrp="1"/>
          </p:cNvSpPr>
          <p:nvPr>
            <p:ph type="title"/>
          </p:nvPr>
        </p:nvSpPr>
        <p:spPr>
          <a:xfrm>
            <a:off x="640080" y="325369"/>
            <a:ext cx="4945174" cy="1956841"/>
          </a:xfrm>
        </p:spPr>
        <p:txBody>
          <a:bodyPr anchor="b">
            <a:normAutofit/>
          </a:bodyPr>
          <a:lstStyle/>
          <a:p>
            <a:r>
              <a:rPr lang="en-US" sz="2600" dirty="0"/>
              <a:t>Informed by previous research and anecdotal information from students, we </a:t>
            </a:r>
            <a:r>
              <a:rPr lang="en-US" sz="2600" i="1" dirty="0"/>
              <a:t>anticipated</a:t>
            </a:r>
            <a:r>
              <a:rPr lang="en-US" sz="2600" dirty="0"/>
              <a:t> the following:</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0D5673-DEAC-24A3-FB79-5CB60D571D5C}"/>
              </a:ext>
            </a:extLst>
          </p:cNvPr>
          <p:cNvSpPr>
            <a:spLocks noGrp="1"/>
          </p:cNvSpPr>
          <p:nvPr>
            <p:ph idx="1"/>
          </p:nvPr>
        </p:nvSpPr>
        <p:spPr>
          <a:xfrm>
            <a:off x="303904" y="2872899"/>
            <a:ext cx="4579765" cy="3320668"/>
          </a:xfrm>
        </p:spPr>
        <p:txBody>
          <a:bodyPr vert="horz" lIns="91440" tIns="45720" rIns="91440" bIns="45720" rtlCol="0" anchor="t">
            <a:normAutofit lnSpcReduction="10000"/>
          </a:bodyPr>
          <a:lstStyle/>
          <a:p>
            <a:pPr marL="0" indent="0">
              <a:buNone/>
            </a:pPr>
            <a:r>
              <a:rPr lang="en-US" sz="2200" dirty="0"/>
              <a:t>Students would express that food access has declined due to changes to dining plans and hours the dining hall is open </a:t>
            </a:r>
            <a:endParaRPr lang="en-US" dirty="0"/>
          </a:p>
          <a:p>
            <a:pPr marL="0" indent="0">
              <a:buNone/>
            </a:pPr>
            <a:r>
              <a:rPr lang="en-US" sz="2200" dirty="0"/>
              <a:t>The perception that meal choices lack variety</a:t>
            </a:r>
            <a:endParaRPr lang="en-US" dirty="0"/>
          </a:p>
          <a:p>
            <a:pPr marL="0" indent="0">
              <a:buNone/>
            </a:pPr>
            <a:r>
              <a:rPr lang="en-US" sz="2200" dirty="0"/>
              <a:t>Athletes would indicate having a more difficult time accessing food on campus due to practice and lift times </a:t>
            </a:r>
          </a:p>
        </p:txBody>
      </p:sp>
      <p:pic>
        <p:nvPicPr>
          <p:cNvPr id="13" name="Picture 12" descr="Glasses on top of a book">
            <a:extLst>
              <a:ext uri="{FF2B5EF4-FFF2-40B4-BE49-F238E27FC236}">
                <a16:creationId xmlns:a16="http://schemas.microsoft.com/office/drawing/2014/main" id="{AAD109C7-162F-9BBB-299B-6C51E91003AF}"/>
              </a:ext>
            </a:extLst>
          </p:cNvPr>
          <p:cNvPicPr>
            <a:picLocks noChangeAspect="1"/>
          </p:cNvPicPr>
          <p:nvPr/>
        </p:nvPicPr>
        <p:blipFill rotWithShape="1">
          <a:blip r:embed="rId3"/>
          <a:srcRect l="4108" r="2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48200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159</TotalTime>
  <Words>1546</Words>
  <Application>Microsoft Office PowerPoint</Application>
  <PresentationFormat>Widescreen</PresentationFormat>
  <Paragraphs>177</Paragraphs>
  <Slides>19</Slides>
  <Notes>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Food Choices and Nutritional Status of Franklin Pierce University Students</vt:lpstr>
      <vt:lpstr>Purpose of the research</vt:lpstr>
      <vt:lpstr>Why are we performing this study?</vt:lpstr>
      <vt:lpstr>Review of the literature</vt:lpstr>
      <vt:lpstr>Review of the literature</vt:lpstr>
      <vt:lpstr>Why study student food behavior?</vt:lpstr>
      <vt:lpstr>Why study student food behavior?</vt:lpstr>
      <vt:lpstr>Research Study Overview</vt:lpstr>
      <vt:lpstr>Informed by previous research and anecdotal information from students, we anticipated the following:</vt:lpstr>
      <vt:lpstr>Selected Results</vt:lpstr>
      <vt:lpstr>The study population – N=73</vt:lpstr>
      <vt:lpstr>Activity and related health behaviors</vt:lpstr>
      <vt:lpstr>Diet and food behavior</vt:lpstr>
      <vt:lpstr>Diet and food behavior</vt:lpstr>
      <vt:lpstr>Student concerns and recommendations</vt:lpstr>
      <vt:lpstr>Discussion &amp; conclusions</vt:lpstr>
      <vt:lpstr>Application and future directions </vt:lpstr>
      <vt:lpstr>Thank you for listening!  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Briahna Bouchard</dc:creator>
  <cp:lastModifiedBy>Briahna Bouchard</cp:lastModifiedBy>
  <cp:revision>3</cp:revision>
  <dcterms:created xsi:type="dcterms:W3CDTF">2024-04-03T14:28:09Z</dcterms:created>
  <dcterms:modified xsi:type="dcterms:W3CDTF">2024-04-15T15:49:10Z</dcterms:modified>
</cp:coreProperties>
</file>