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4"/>
  </p:sldMasterIdLst>
  <p:notesMasterIdLst>
    <p:notesMasterId r:id="rId21"/>
  </p:notesMasterIdLst>
  <p:sldIdLst>
    <p:sldId id="337" r:id="rId5"/>
    <p:sldId id="478" r:id="rId6"/>
    <p:sldId id="466" r:id="rId7"/>
    <p:sldId id="448" r:id="rId8"/>
    <p:sldId id="479" r:id="rId9"/>
    <p:sldId id="366" r:id="rId10"/>
    <p:sldId id="505" r:id="rId11"/>
    <p:sldId id="506" r:id="rId12"/>
    <p:sldId id="333" r:id="rId13"/>
    <p:sldId id="363" r:id="rId14"/>
    <p:sldId id="452" r:id="rId15"/>
    <p:sldId id="457" r:id="rId16"/>
    <p:sldId id="458" r:id="rId17"/>
    <p:sldId id="459" r:id="rId18"/>
    <p:sldId id="460" r:id="rId19"/>
    <p:sldId id="451" r:id="rId2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669900"/>
    <a:srgbClr val="006600"/>
    <a:srgbClr val="3333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2" autoAdjust="0"/>
    <p:restoredTop sz="94660"/>
  </p:normalViewPr>
  <p:slideViewPr>
    <p:cSldViewPr>
      <p:cViewPr varScale="1">
        <p:scale>
          <a:sx n="82" d="100"/>
          <a:sy n="82" d="100"/>
        </p:scale>
        <p:origin x="701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D6B384-B5AB-46C0-838D-8D1286910D9C}" type="datetimeFigureOut">
              <a:rPr lang="en-US" smtClean="0"/>
              <a:t>4/12/2024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FBA6D7-F4AA-44ED-B032-B93916C57B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898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914400" y="1981200"/>
            <a:ext cx="10363200" cy="1600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5299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9DEFF-1EFF-4DFA-B2A7-140F633510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946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6B057-044F-4C28-A418-F3F7463FB2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853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2918" y="228601"/>
            <a:ext cx="2846916" cy="5870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2167" y="228601"/>
            <a:ext cx="8337551" cy="5870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5D140-EFF3-49F9-9BCF-9549F172A7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59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CAE96-3D6F-4820-9F7D-7BE39AE7F3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704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C24AF-7276-4042-BE80-82D6EEED41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619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76401"/>
            <a:ext cx="5592233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1B8E1-18DA-4070-B453-594B65ED12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828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E881C-CFDE-430C-8DB6-FBB2AB72CF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803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F8753-C7F5-4A40-AA2D-A75760E250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522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1B396-BCE4-4997-A292-E66080EBD3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970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8C6ED-78C2-4ADB-995C-EA6CD1CFD9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087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5DA55-227C-4D7A-9656-772A2105D9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255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02167" y="228601"/>
            <a:ext cx="11347451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4275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402167" y="1676401"/>
            <a:ext cx="11387667" cy="44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245225"/>
            <a:ext cx="3048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3048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F23B5D06-7A91-4F0F-A06A-18386D9271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tiff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099" y="-129413"/>
            <a:ext cx="12115800" cy="1325563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chemeClr val="tx1"/>
                </a:solidFill>
              </a:rPr>
              <a:t>The Struggle to See Native People in the Monadnock Region</a:t>
            </a:r>
          </a:p>
        </p:txBody>
      </p:sp>
      <p:sp>
        <p:nvSpPr>
          <p:cNvPr id="2051" name="Text Box 10"/>
          <p:cNvSpPr txBox="1">
            <a:spLocks noChangeArrowheads="1"/>
          </p:cNvSpPr>
          <p:nvPr/>
        </p:nvSpPr>
        <p:spPr bwMode="auto">
          <a:xfrm>
            <a:off x="4728068" y="5943600"/>
            <a:ext cx="309995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b="1" dirty="0"/>
              <a:t>2024 Academic Showcase </a:t>
            </a:r>
          </a:p>
          <a:p>
            <a:pPr algn="ctr"/>
            <a:r>
              <a:rPr lang="en-US" altLang="en-US" b="1" dirty="0"/>
              <a:t>Robert G. Goodby, Ph.D.</a:t>
            </a:r>
          </a:p>
        </p:txBody>
      </p:sp>
      <p:pic>
        <p:nvPicPr>
          <p:cNvPr id="3" name="Picture 2" descr="Academic Showcase 2023">
            <a:extLst>
              <a:ext uri="{FF2B5EF4-FFF2-40B4-BE49-F238E27FC236}">
                <a16:creationId xmlns:a16="http://schemas.microsoft.com/office/drawing/2014/main" id="{9B31EB84-13C9-481F-8266-A18CFF29C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396" y="5318425"/>
            <a:ext cx="3740818" cy="145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anklin Pierce University Logo - Sigma ...">
            <a:extLst>
              <a:ext uri="{FF2B5EF4-FFF2-40B4-BE49-F238E27FC236}">
                <a16:creationId xmlns:a16="http://schemas.microsoft.com/office/drawing/2014/main" id="{45599A04-0910-4D8D-9119-E5F8AB9EB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6" y="5654922"/>
            <a:ext cx="429577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B46C35-64A0-41E4-BAF0-A9288305B5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1" y="812006"/>
            <a:ext cx="3072798" cy="4156249"/>
          </a:xfrm>
          <a:prstGeom prst="rect">
            <a:avLst/>
          </a:prstGeom>
        </p:spPr>
      </p:pic>
      <p:pic>
        <p:nvPicPr>
          <p:cNvPr id="13" name="Picture 12" descr="A woven basket with a lid&#10;&#10;Description automatically generated">
            <a:extLst>
              <a:ext uri="{FF2B5EF4-FFF2-40B4-BE49-F238E27FC236}">
                <a16:creationId xmlns:a16="http://schemas.microsoft.com/office/drawing/2014/main" id="{E7B223DC-79D9-4850-90D6-AC00E5D9B5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691" y="1210043"/>
            <a:ext cx="2951183" cy="41562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F620FF-818C-44A4-8DCE-E3E47A88D7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118" t="5557" r="13978"/>
          <a:stretch/>
        </p:blipFill>
        <p:spPr>
          <a:xfrm>
            <a:off x="7512749" y="1676400"/>
            <a:ext cx="4378672" cy="325360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-20320" y="0"/>
            <a:ext cx="310854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600" dirty="0"/>
              <a:t>Making Native</a:t>
            </a:r>
          </a:p>
          <a:p>
            <a:r>
              <a:rPr lang="en-US" altLang="en-US" sz="3600" dirty="0"/>
              <a:t>People</a:t>
            </a:r>
          </a:p>
          <a:p>
            <a:r>
              <a:rPr lang="en-US" altLang="en-US" sz="3600" dirty="0"/>
              <a:t>Invisible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4" t="5772" r="7988" b="4043"/>
          <a:stretch/>
        </p:blipFill>
        <p:spPr>
          <a:xfrm>
            <a:off x="8991600" y="0"/>
            <a:ext cx="3203510" cy="70477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0320" y="51054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dirty="0"/>
              <a:t>From the exhibit </a:t>
            </a:r>
            <a:r>
              <a:rPr lang="en-US" dirty="0"/>
              <a:t>"Persistence of Identity"  Lynn </a:t>
            </a:r>
            <a:r>
              <a:rPr lang="en-US" altLang="en-US" dirty="0"/>
              <a:t>Murphy, Guest Curator, Mount Kearsarge Indian Museum, </a:t>
            </a:r>
          </a:p>
          <a:p>
            <a:r>
              <a:rPr lang="en-US" altLang="en-US" dirty="0"/>
              <a:t>Warner, NH  August 2017.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16752"/>
            <a:ext cx="4897622" cy="662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37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361653-7CF6-1F3F-B6A1-21288AF8E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9431"/>
            <a:ext cx="12192000" cy="3539138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72E9D938-2B37-82FA-16B1-30C8AD77E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500" y="0"/>
            <a:ext cx="86903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600" dirty="0"/>
              <a:t>Sadoques Family, 1900 Federal Census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96BE69F-193F-EC33-2E0A-80204A3DB554}"/>
              </a:ext>
            </a:extLst>
          </p:cNvPr>
          <p:cNvCxnSpPr>
            <a:cxnSpLocks/>
          </p:cNvCxnSpPr>
          <p:nvPr/>
        </p:nvCxnSpPr>
        <p:spPr>
          <a:xfrm flipV="1">
            <a:off x="6429080" y="646331"/>
            <a:ext cx="0" cy="946799"/>
          </a:xfrm>
          <a:prstGeom prst="straightConnector1">
            <a:avLst/>
          </a:prstGeom>
          <a:ln w="5397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5998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72E9D938-2B37-82FA-16B1-30C8AD77E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4268"/>
            <a:ext cx="86903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600" dirty="0"/>
              <a:t>Sadoques Family, 1910 Federal Census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96BE69F-193F-EC33-2E0A-80204A3DB554}"/>
              </a:ext>
            </a:extLst>
          </p:cNvPr>
          <p:cNvCxnSpPr>
            <a:cxnSpLocks/>
          </p:cNvCxnSpPr>
          <p:nvPr/>
        </p:nvCxnSpPr>
        <p:spPr>
          <a:xfrm flipV="1">
            <a:off x="9473938" y="78663"/>
            <a:ext cx="0" cy="946799"/>
          </a:xfrm>
          <a:prstGeom prst="straightConnector1">
            <a:avLst/>
          </a:prstGeom>
          <a:ln w="5397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FD14104-E902-7D16-B01D-DFD322DB6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802"/>
            <a:ext cx="12208284" cy="331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16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72E9D938-2B37-82FA-16B1-30C8AD77E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500" y="0"/>
            <a:ext cx="86903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600" dirty="0"/>
              <a:t>Sadoques Family, 1920 Federal Census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96BE69F-193F-EC33-2E0A-80204A3DB554}"/>
              </a:ext>
            </a:extLst>
          </p:cNvPr>
          <p:cNvCxnSpPr>
            <a:cxnSpLocks/>
          </p:cNvCxnSpPr>
          <p:nvPr/>
        </p:nvCxnSpPr>
        <p:spPr>
          <a:xfrm flipV="1">
            <a:off x="6815579" y="646331"/>
            <a:ext cx="0" cy="946799"/>
          </a:xfrm>
          <a:prstGeom prst="straightConnector1">
            <a:avLst/>
          </a:prstGeom>
          <a:ln w="5397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6E418B3-47BF-2D17-5A47-18AC30DD3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740"/>
            <a:ext cx="12192000" cy="1468329"/>
          </a:xfrm>
          <a:prstGeom prst="rect">
            <a:avLst/>
          </a:prstGeom>
        </p:spPr>
      </p:pic>
      <p:pic>
        <p:nvPicPr>
          <p:cNvPr id="8" name="Picture 7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A5287712-0E22-528E-DAFC-9C76B9726D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662"/>
            <a:ext cx="2649477" cy="35303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EA4CDAC-AA6D-81DA-FA78-2A7B4C42E1B6}"/>
              </a:ext>
            </a:extLst>
          </p:cNvPr>
          <p:cNvSpPr/>
          <p:nvPr/>
        </p:nvSpPr>
        <p:spPr>
          <a:xfrm>
            <a:off x="2649477" y="64886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dirty="0"/>
              <a:t>Mary Watso Sadoques, Wedding Portrait, 1872</a:t>
            </a:r>
          </a:p>
        </p:txBody>
      </p:sp>
    </p:spTree>
    <p:extLst>
      <p:ext uri="{BB962C8B-B14F-4D97-AF65-F5344CB8AC3E}">
        <p14:creationId xmlns:p14="http://schemas.microsoft.com/office/powerpoint/2010/main" val="3028971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72E9D938-2B37-82FA-16B1-30C8AD77E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477" y="0"/>
            <a:ext cx="105739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600" dirty="0"/>
              <a:t>Israel Sadoques, Jr.  Family, 1930 Federal Census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96BE69F-193F-EC33-2E0A-80204A3DB554}"/>
              </a:ext>
            </a:extLst>
          </p:cNvPr>
          <p:cNvCxnSpPr>
            <a:cxnSpLocks/>
          </p:cNvCxnSpPr>
          <p:nvPr/>
        </p:nvCxnSpPr>
        <p:spPr>
          <a:xfrm flipV="1">
            <a:off x="10265789" y="713197"/>
            <a:ext cx="0" cy="946799"/>
          </a:xfrm>
          <a:prstGeom prst="straightConnector1">
            <a:avLst/>
          </a:prstGeom>
          <a:ln w="5397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273AC44-C0BB-4519-FD64-079FFECA6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9302"/>
            <a:ext cx="12192000" cy="793523"/>
          </a:xfrm>
          <a:prstGeom prst="rect">
            <a:avLst/>
          </a:prstGeom>
        </p:spPr>
      </p:pic>
      <p:pic>
        <p:nvPicPr>
          <p:cNvPr id="8" name="Picture 7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2C1E1918-DA57-E280-850F-DFB1C4E65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852" y="3510391"/>
            <a:ext cx="2619758" cy="257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11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72E9D938-2B37-82FA-16B1-30C8AD77E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28600"/>
            <a:ext cx="1057394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600" dirty="0"/>
              <a:t>1937 Israel Sadoques, Jr.  </a:t>
            </a:r>
          </a:p>
          <a:p>
            <a:r>
              <a:rPr lang="en-US" altLang="en-US" sz="3600" dirty="0"/>
              <a:t>Death Certificate</a:t>
            </a:r>
          </a:p>
        </p:txBody>
      </p:sp>
      <p:pic>
        <p:nvPicPr>
          <p:cNvPr id="10" name="Picture 9" descr="A stone with writing on it&#10;&#10;Description automatically generated with low confidence">
            <a:extLst>
              <a:ext uri="{FF2B5EF4-FFF2-40B4-BE49-F238E27FC236}">
                <a16:creationId xmlns:a16="http://schemas.microsoft.com/office/drawing/2014/main" id="{D6BCFC46-43B0-B6E8-C622-BECA681BE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195" y="1524001"/>
            <a:ext cx="7135198" cy="5344510"/>
          </a:xfrm>
          <a:prstGeom prst="rect">
            <a:avLst/>
          </a:prstGeom>
        </p:spPr>
      </p:pic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19400599-5D7B-DBE6-5785-DA441EF6C5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" t="3332" r="7168" b="10878"/>
          <a:stretch/>
        </p:blipFill>
        <p:spPr>
          <a:xfrm>
            <a:off x="0" y="0"/>
            <a:ext cx="3552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52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A7FDCF-EEDF-0941-F48A-A3D45C96A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33" y="0"/>
            <a:ext cx="915787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759CC3-AD4A-DC6D-1230-8F2221038647}"/>
              </a:ext>
            </a:extLst>
          </p:cNvPr>
          <p:cNvSpPr txBox="1"/>
          <p:nvPr/>
        </p:nvSpPr>
        <p:spPr>
          <a:xfrm>
            <a:off x="9044412" y="0"/>
            <a:ext cx="314758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 Educational Posters on Abenaki History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60A1AAF5-22FB-C559-BB03-3B3F7D0CA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2523443"/>
            <a:ext cx="2070954" cy="2070954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29ADE73-B63E-9B0A-F568-97119976DB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4648200"/>
            <a:ext cx="2248993" cy="212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55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CFA37-740E-FA76-C7DB-940EA93004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6734" y="615407"/>
            <a:ext cx="10878532" cy="2387600"/>
          </a:xfrm>
        </p:spPr>
        <p:txBody>
          <a:bodyPr>
            <a:normAutofit/>
          </a:bodyPr>
          <a:lstStyle/>
          <a:p>
            <a:br>
              <a:rPr lang="en-US" b="1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958C8D-78EF-FAB1-0B27-C5AEBF30D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28600" y="0"/>
            <a:ext cx="12409714" cy="1458539"/>
          </a:xfrm>
        </p:spPr>
        <p:txBody>
          <a:bodyPr>
            <a:noAutofit/>
          </a:bodyPr>
          <a:lstStyle/>
          <a:p>
            <a:r>
              <a:rPr lang="en-US" sz="3600" dirty="0"/>
              <a:t>Native History and Archaeology in the Monadnock Region</a:t>
            </a:r>
          </a:p>
        </p:txBody>
      </p:sp>
      <p:pic>
        <p:nvPicPr>
          <p:cNvPr id="4" name="Picture 7" descr="nativetrailsmapedt">
            <a:extLst>
              <a:ext uri="{FF2B5EF4-FFF2-40B4-BE49-F238E27FC236}">
                <a16:creationId xmlns:a16="http://schemas.microsoft.com/office/drawing/2014/main" id="{BBA55A0D-80C2-4456-9F53-EC7CE0EC1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126509"/>
            <a:ext cx="5856514" cy="573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6">
            <a:extLst>
              <a:ext uri="{FF2B5EF4-FFF2-40B4-BE49-F238E27FC236}">
                <a16:creationId xmlns:a16="http://schemas.microsoft.com/office/drawing/2014/main" id="{FCBC257E-5C20-4EED-9AEC-497C5FFA9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43399"/>
            <a:ext cx="4163372" cy="276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1F33717-B715-435E-A04C-5B973DBC93AC}"/>
              </a:ext>
            </a:extLst>
          </p:cNvPr>
          <p:cNvGrpSpPr/>
          <p:nvPr/>
        </p:nvGrpSpPr>
        <p:grpSpPr>
          <a:xfrm>
            <a:off x="153389" y="3566313"/>
            <a:ext cx="6606296" cy="3239586"/>
            <a:chOff x="-1370611" y="3566313"/>
            <a:chExt cx="6606296" cy="3239586"/>
          </a:xfrm>
        </p:grpSpPr>
        <p:pic>
          <p:nvPicPr>
            <p:cNvPr id="8" name="Picture 2" descr="E:\photo3.JPG">
              <a:extLst>
                <a:ext uri="{FF2B5EF4-FFF2-40B4-BE49-F238E27FC236}">
                  <a16:creationId xmlns:a16="http://schemas.microsoft.com/office/drawing/2014/main" id="{9A5A0214-D318-4D64-963B-4B7A8634F0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370611" y="3566313"/>
              <a:ext cx="4319448" cy="3239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DE7253-C11E-438A-8511-AD081A29BA9B}"/>
                </a:ext>
              </a:extLst>
            </p:cNvPr>
            <p:cNvSpPr txBox="1"/>
            <p:nvPr/>
          </p:nvSpPr>
          <p:spPr>
            <a:xfrm>
              <a:off x="-936515" y="6436567"/>
              <a:ext cx="6172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Swanzey Fish Dam,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5251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99018D-5A33-416F-9D30-89D45EF05B55}"/>
              </a:ext>
            </a:extLst>
          </p:cNvPr>
          <p:cNvSpPr txBox="1"/>
          <p:nvPr/>
        </p:nvSpPr>
        <p:spPr>
          <a:xfrm>
            <a:off x="452612" y="304800"/>
            <a:ext cx="107719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 marched north and west about nine miles and crossed several branches</a:t>
            </a:r>
          </a:p>
          <a:p>
            <a:r>
              <a:rPr lang="en-US" sz="2400" dirty="0"/>
              <a:t>of Miller’s River…and found where the Indians had lived last year and made a</a:t>
            </a:r>
          </a:p>
          <a:p>
            <a:r>
              <a:rPr lang="en-US" sz="2400" dirty="0"/>
              <a:t>Canoe, at the north end of the long pond [Lake Monomonac in Rindge]….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559FD-8443-4DAB-A191-D7033352DF2A}"/>
              </a:ext>
            </a:extLst>
          </p:cNvPr>
          <p:cNvSpPr txBox="1"/>
          <p:nvPr/>
        </p:nvSpPr>
        <p:spPr>
          <a:xfrm>
            <a:off x="490827" y="1965540"/>
            <a:ext cx="99565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We camped at Peewundeun (Contoocook) Pond…and found </a:t>
            </a:r>
          </a:p>
          <a:p>
            <a:r>
              <a:rPr lang="en-US" sz="2800" dirty="0"/>
              <a:t>two wigwams made last year.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184B0E-20B5-415D-9892-1F88CA190B13}"/>
              </a:ext>
            </a:extLst>
          </p:cNvPr>
          <p:cNvSpPr txBox="1"/>
          <p:nvPr/>
        </p:nvSpPr>
        <p:spPr>
          <a:xfrm>
            <a:off x="497047" y="3569725"/>
            <a:ext cx="107274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We marched west of Wenadnack (Monadnock) and crossed three </a:t>
            </a:r>
          </a:p>
          <a:p>
            <a:r>
              <a:rPr lang="en-US" sz="2800" dirty="0"/>
              <a:t>streams that run into the Contoocook…and found two wigwams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E7BDAD-41BC-4786-9E64-27B8E85B9127}"/>
              </a:ext>
            </a:extLst>
          </p:cNvPr>
          <p:cNvSpPr txBox="1"/>
          <p:nvPr/>
        </p:nvSpPr>
        <p:spPr>
          <a:xfrm>
            <a:off x="762000" y="5638800"/>
            <a:ext cx="8614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-Captain Samuel Willard, 1725. Cited in “Indians and Wolves”, </a:t>
            </a:r>
            <a:r>
              <a:rPr lang="en-US" i="1" dirty="0"/>
              <a:t>Where the </a:t>
            </a:r>
          </a:p>
          <a:p>
            <a:r>
              <a:rPr lang="en-US" i="1" dirty="0"/>
              <a:t>Mountain Stands Alone. H. Mansfield, ed. 2006. University Press of New England.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42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AD6F02-F4AF-4A11-AACC-EFF35BDC7FB6}"/>
              </a:ext>
            </a:extLst>
          </p:cNvPr>
          <p:cNvGrpSpPr/>
          <p:nvPr/>
        </p:nvGrpSpPr>
        <p:grpSpPr>
          <a:xfrm>
            <a:off x="152400" y="228601"/>
            <a:ext cx="11506200" cy="6629400"/>
            <a:chOff x="753919" y="1765974"/>
            <a:chExt cx="9006009" cy="513111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002298F-BDC2-4F1F-4B40-8810F7E4E15D}"/>
                </a:ext>
              </a:extLst>
            </p:cNvPr>
            <p:cNvGrpSpPr/>
            <p:nvPr/>
          </p:nvGrpSpPr>
          <p:grpSpPr>
            <a:xfrm>
              <a:off x="753919" y="1765974"/>
              <a:ext cx="9006009" cy="5131113"/>
              <a:chOff x="672438" y="1790959"/>
              <a:chExt cx="9006009" cy="5131113"/>
            </a:xfrm>
          </p:grpSpPr>
          <p:pic>
            <p:nvPicPr>
              <p:cNvPr id="9" name="Picture 9" descr="Keene History Quote">
                <a:extLst>
                  <a:ext uri="{FF2B5EF4-FFF2-40B4-BE49-F238E27FC236}">
                    <a16:creationId xmlns:a16="http://schemas.microsoft.com/office/drawing/2014/main" id="{3D021AD9-4ADA-796C-A1B0-DAE9C6CC3D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8847" y="1790959"/>
                <a:ext cx="8229600" cy="2030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 Box 13">
                <a:extLst>
                  <a:ext uri="{FF2B5EF4-FFF2-40B4-BE49-F238E27FC236}">
                    <a16:creationId xmlns:a16="http://schemas.microsoft.com/office/drawing/2014/main" id="{F082F086-0929-94E9-6CF5-802F59314C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2438" y="6275741"/>
                <a:ext cx="4271426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i="1" dirty="0"/>
                  <a:t>A History of the Town of Keene. Keene, </a:t>
                </a:r>
              </a:p>
              <a:p>
                <a:r>
                  <a:rPr lang="en-US" i="1" dirty="0"/>
                  <a:t>NH </a:t>
                </a:r>
                <a:r>
                  <a:rPr lang="en-US" dirty="0"/>
                  <a:t>by Simon Griffin 1904, pgs. 29, 140</a:t>
                </a: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AD075F3-D2DE-4976-A169-EC13B1236DFE}"/>
                </a:ext>
              </a:extLst>
            </p:cNvPr>
            <p:cNvSpPr/>
            <p:nvPr/>
          </p:nvSpPr>
          <p:spPr>
            <a:xfrm>
              <a:off x="8153400" y="3507710"/>
              <a:ext cx="1489453" cy="2886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C44E7AB-02A8-4028-90D2-498642972986}"/>
              </a:ext>
            </a:extLst>
          </p:cNvPr>
          <p:cNvGrpSpPr/>
          <p:nvPr/>
        </p:nvGrpSpPr>
        <p:grpSpPr>
          <a:xfrm>
            <a:off x="1117812" y="2971800"/>
            <a:ext cx="9931188" cy="2978998"/>
            <a:chOff x="1448847" y="3954895"/>
            <a:chExt cx="8134404" cy="2148236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81ED8027-C936-2CAC-760C-D0E91993B3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087"/>
            <a:stretch/>
          </p:blipFill>
          <p:spPr bwMode="auto">
            <a:xfrm>
              <a:off x="1448847" y="3954895"/>
              <a:ext cx="8134404" cy="2148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9C73AF1-DF4D-F20C-431A-7CEC31DB9CA9}"/>
                </a:ext>
              </a:extLst>
            </p:cNvPr>
            <p:cNvSpPr/>
            <p:nvPr/>
          </p:nvSpPr>
          <p:spPr>
            <a:xfrm>
              <a:off x="7096408" y="5857592"/>
              <a:ext cx="2486843" cy="245539"/>
            </a:xfrm>
            <a:prstGeom prst="rect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53137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rv8">
            <a:extLst>
              <a:ext uri="{FF2B5EF4-FFF2-40B4-BE49-F238E27FC236}">
                <a16:creationId xmlns:a16="http://schemas.microsoft.com/office/drawing/2014/main" id="{44BE5B13-159C-452A-BBF8-EBFD7052F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666"/>
            <a:ext cx="7457895" cy="686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6E715630-4768-474C-BBBA-C6809BA47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6324600"/>
            <a:ext cx="2673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b="1" dirty="0"/>
              <a:t>298 Main Street, Keene</a:t>
            </a:r>
          </a:p>
        </p:txBody>
      </p:sp>
    </p:spTree>
    <p:extLst>
      <p:ext uri="{BB962C8B-B14F-4D97-AF65-F5344CB8AC3E}">
        <p14:creationId xmlns:p14="http://schemas.microsoft.com/office/powerpoint/2010/main" val="981614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ikenh.files.wordpress.com/2010/01/55bakerri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" y="549469"/>
            <a:ext cx="74168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499708471_c4e8076651">
            <a:extLst>
              <a:ext uri="{FF2B5EF4-FFF2-40B4-BE49-F238E27FC236}">
                <a16:creationId xmlns:a16="http://schemas.microsoft.com/office/drawing/2014/main" id="{83708C85-BD60-48CE-8FFF-EE1406ADF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0"/>
            <a:ext cx="459105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A88DC548-6E7A-44F4-AA71-D7280DD3A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0" y="6197600"/>
            <a:ext cx="2682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/>
              <a:t>Hannah Dustin, 1697</a:t>
            </a:r>
          </a:p>
        </p:txBody>
      </p:sp>
    </p:spTree>
    <p:extLst>
      <p:ext uri="{BB962C8B-B14F-4D97-AF65-F5344CB8AC3E}">
        <p14:creationId xmlns:p14="http://schemas.microsoft.com/office/powerpoint/2010/main" val="3376104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4AA34-D121-57EF-30F5-2BCFB47CC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81000"/>
            <a:ext cx="6781800" cy="76199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Basketmaking and Abenaki Survival</a:t>
            </a:r>
          </a:p>
        </p:txBody>
      </p:sp>
      <p:pic>
        <p:nvPicPr>
          <p:cNvPr id="5" name="Picture 4" descr="A woven basket with a lid&#10;&#10;Description automatically generated">
            <a:extLst>
              <a:ext uri="{FF2B5EF4-FFF2-40B4-BE49-F238E27FC236}">
                <a16:creationId xmlns:a16="http://schemas.microsoft.com/office/drawing/2014/main" id="{6468E844-96AE-493E-0903-ABFE5A1971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-38989"/>
            <a:ext cx="4876800" cy="6868160"/>
          </a:xfrm>
          <a:prstGeom prst="rect">
            <a:avLst/>
          </a:prstGeom>
        </p:spPr>
      </p:pic>
      <p:pic>
        <p:nvPicPr>
          <p:cNvPr id="7" name="Picture 6" descr="A close-up of a basket&#10;&#10;Description automatically generated">
            <a:extLst>
              <a:ext uri="{FF2B5EF4-FFF2-40B4-BE49-F238E27FC236}">
                <a16:creationId xmlns:a16="http://schemas.microsoft.com/office/drawing/2014/main" id="{26DB4739-0979-3E20-C1DF-5995F0473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55217"/>
            <a:ext cx="5867400" cy="48503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B93FB1-CC6E-FD86-DE1A-00AEEF141629}"/>
              </a:ext>
            </a:extLst>
          </p:cNvPr>
          <p:cNvSpPr/>
          <p:nvPr/>
        </p:nvSpPr>
        <p:spPr>
          <a:xfrm>
            <a:off x="7239000" y="6334780"/>
            <a:ext cx="487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/>
              <a:t>Abenaki Fancy Hamper, 19</a:t>
            </a:r>
            <a:r>
              <a:rPr lang="en-US" altLang="en-US" sz="1400" baseline="30000" dirty="0"/>
              <a:t>th</a:t>
            </a:r>
            <a:r>
              <a:rPr lang="en-US" altLang="en-US" sz="1400" dirty="0"/>
              <a:t> Century. Courtesy of the Mt. Kearsarge Indian Museum</a:t>
            </a:r>
          </a:p>
        </p:txBody>
      </p:sp>
    </p:spTree>
    <p:extLst>
      <p:ext uri="{BB962C8B-B14F-4D97-AF65-F5344CB8AC3E}">
        <p14:creationId xmlns:p14="http://schemas.microsoft.com/office/powerpoint/2010/main" val="2392625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3811CD-4328-C4ED-E414-2A3557FCCC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260"/>
          <a:stretch/>
        </p:blipFill>
        <p:spPr>
          <a:xfrm>
            <a:off x="39550" y="646331"/>
            <a:ext cx="5322032" cy="4267200"/>
          </a:xfrm>
          <a:prstGeom prst="rect">
            <a:avLst/>
          </a:prstGeom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BFE5CF7C-E4B6-7BE3-FE4E-B4486BDD0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0"/>
            <a:ext cx="50963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b="1" dirty="0"/>
              <a:t>Peterborough Transcript  November 22, 1923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08163B6-C725-5D08-F2F0-59F8C516762A}"/>
              </a:ext>
            </a:extLst>
          </p:cNvPr>
          <p:cNvGrpSpPr/>
          <p:nvPr/>
        </p:nvGrpSpPr>
        <p:grpSpPr>
          <a:xfrm>
            <a:off x="2743200" y="1524000"/>
            <a:ext cx="9615948" cy="5334000"/>
            <a:chOff x="2743200" y="1524000"/>
            <a:chExt cx="9615948" cy="5334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C9388E9-8E3E-EB33-13E0-F61237076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3200" y="2241651"/>
              <a:ext cx="9478297" cy="461634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4E1A61-0E0A-4D71-9D46-5185D4E6D16E}"/>
                </a:ext>
              </a:extLst>
            </p:cNvPr>
            <p:cNvSpPr txBox="1"/>
            <p:nvPr/>
          </p:nvSpPr>
          <p:spPr>
            <a:xfrm>
              <a:off x="6248400" y="1524000"/>
              <a:ext cx="611074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/>
                <a:t>From </a:t>
              </a:r>
              <a:r>
                <a:rPr lang="en-US" b="1" i="1" dirty="0"/>
                <a:t>Indian Basketry of the Northeastern Woodlands </a:t>
              </a:r>
              <a:r>
                <a:rPr lang="en-US" b="1" dirty="0"/>
                <a:t>by Sarah P. Turnbaugh and William Turnbaugh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493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Isra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304"/>
            <a:ext cx="6634716" cy="278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5" descr="Moll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514600"/>
            <a:ext cx="6400800" cy="4348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 Box 7"/>
          <p:cNvSpPr txBox="1">
            <a:spLocks noChangeArrowheads="1"/>
          </p:cNvSpPr>
          <p:nvPr/>
        </p:nvSpPr>
        <p:spPr bwMode="auto">
          <a:xfrm>
            <a:off x="2214880" y="4826675"/>
            <a:ext cx="35814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b="1" dirty="0"/>
              <a:t>Mali Keating with a picture of her grandmother, Mary Watso Sadoques </a:t>
            </a:r>
          </a:p>
          <a:p>
            <a:r>
              <a:rPr lang="en-US" altLang="en-US" sz="1200" b="1" dirty="0"/>
              <a:t>(from “Sokoki Homeland from Monadnock: K’namitobena Sokwaki” by Marge Bruchac. In </a:t>
            </a:r>
            <a:r>
              <a:rPr lang="en-US" altLang="en-US" sz="1200" b="1" i="1" dirty="0"/>
              <a:t>Where the Mountain Stands Alone: Stories of Place in the Monadnock Region.</a:t>
            </a:r>
            <a:r>
              <a:rPr lang="en-US" altLang="en-US" sz="1200" b="1" dirty="0"/>
              <a:t> Howard Mansfield, ed. University Press of New England 2006</a:t>
            </a:r>
          </a:p>
        </p:txBody>
      </p:sp>
      <p:sp>
        <p:nvSpPr>
          <p:cNvPr id="54277" name="Text Box 8"/>
          <p:cNvSpPr txBox="1">
            <a:spLocks noChangeArrowheads="1"/>
          </p:cNvSpPr>
          <p:nvPr/>
        </p:nvSpPr>
        <p:spPr bwMode="auto">
          <a:xfrm>
            <a:off x="6781800" y="0"/>
            <a:ext cx="396429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400" b="1" dirty="0"/>
              <a:t>From “Abenakis at Ashuelot: The Sadoques </a:t>
            </a:r>
          </a:p>
          <a:p>
            <a:r>
              <a:rPr lang="en-US" altLang="en-US" sz="1400" b="1" dirty="0"/>
              <a:t>Family and Keene” by Marge Bruchac. </a:t>
            </a:r>
          </a:p>
          <a:p>
            <a:r>
              <a:rPr lang="en-US" altLang="en-US" sz="1400" b="1" dirty="0"/>
              <a:t>Newsletter of the Historical Society of</a:t>
            </a:r>
          </a:p>
          <a:p>
            <a:r>
              <a:rPr lang="en-US" altLang="en-US" sz="1400" b="1" dirty="0"/>
              <a:t>Cheshire County 22(2), 2006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louds">
  <a:themeElements>
    <a:clrScheme name="Clouds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Clou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louds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s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8FAE946A374D409059D515D9EE7D2D" ma:contentTypeVersion="18" ma:contentTypeDescription="Create a new document." ma:contentTypeScope="" ma:versionID="51956b096b6c62025164f63690ad7f82">
  <xsd:schema xmlns:xsd="http://www.w3.org/2001/XMLSchema" xmlns:xs="http://www.w3.org/2001/XMLSchema" xmlns:p="http://schemas.microsoft.com/office/2006/metadata/properties" xmlns:ns3="2c6c230c-54d4-400e-9b10-0ee0776262ea" xmlns:ns4="f37da28f-cb7a-49b0-9a08-910f75a896af" targetNamespace="http://schemas.microsoft.com/office/2006/metadata/properties" ma:root="true" ma:fieldsID="3817beac0e79db3275dcabbf2e3170a7" ns3:_="" ns4:_="">
    <xsd:import namespace="2c6c230c-54d4-400e-9b10-0ee0776262ea"/>
    <xsd:import namespace="f37da28f-cb7a-49b0-9a08-910f75a896a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c230c-54d4-400e-9b10-0ee0776262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7da28f-cb7a-49b0-9a08-910f75a896a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c6c230c-54d4-400e-9b10-0ee0776262e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6044F42-BE24-43DB-86F2-412CE72CE6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6c230c-54d4-400e-9b10-0ee0776262ea"/>
    <ds:schemaRef ds:uri="f37da28f-cb7a-49b0-9a08-910f75a896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DF3D526-BE98-4E14-94B0-44255148CF87}">
  <ds:schemaRefs>
    <ds:schemaRef ds:uri="http://www.w3.org/XML/1998/namespace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2c6c230c-54d4-400e-9b10-0ee0776262ea"/>
    <ds:schemaRef ds:uri="http://schemas.microsoft.com/office/2006/documentManagement/types"/>
    <ds:schemaRef ds:uri="f37da28f-cb7a-49b0-9a08-910f75a896af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4B92116-C7C5-458F-A959-38F8ED46B9C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6265</TotalTime>
  <Words>383</Words>
  <Application>Microsoft Office PowerPoint</Application>
  <PresentationFormat>Widescreen</PresentationFormat>
  <Paragraphs>42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Clouds</vt:lpstr>
      <vt:lpstr>The Struggle to See Native People in the Monadnock Region</vt:lpstr>
      <vt:lpstr> </vt:lpstr>
      <vt:lpstr>PowerPoint Presentation</vt:lpstr>
      <vt:lpstr>PowerPoint Presentation</vt:lpstr>
      <vt:lpstr>PowerPoint Presentation</vt:lpstr>
      <vt:lpstr>PowerPoint Presentation</vt:lpstr>
      <vt:lpstr>Basketmaking and Abenaki Survival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MONADNOCK ARCHAEOLOGICAL CONSULTING,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ROBERT GOODBY</dc:creator>
  <cp:lastModifiedBy>Robert Goodby</cp:lastModifiedBy>
  <cp:revision>182</cp:revision>
  <dcterms:created xsi:type="dcterms:W3CDTF">2006-03-11T15:39:32Z</dcterms:created>
  <dcterms:modified xsi:type="dcterms:W3CDTF">2024-04-12T15:17:43Z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0x010100628FAE946A374D409059D515D9EE7D2D</vt:lpwstr>
  </property>
</Properties>
</file>